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40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9" r:id="rId3"/>
    <p:sldId id="258" r:id="rId4"/>
    <p:sldId id="257" r:id="rId5"/>
    <p:sldId id="261" r:id="rId6"/>
    <p:sldId id="259" r:id="rId7"/>
    <p:sldId id="262" r:id="rId8"/>
    <p:sldId id="290" r:id="rId9"/>
    <p:sldId id="260" r:id="rId10"/>
    <p:sldId id="264" r:id="rId11"/>
    <p:sldId id="279" r:id="rId12"/>
    <p:sldId id="281" r:id="rId13"/>
    <p:sldId id="282" r:id="rId14"/>
    <p:sldId id="278" r:id="rId15"/>
    <p:sldId id="299" r:id="rId16"/>
    <p:sldId id="300" r:id="rId17"/>
    <p:sldId id="301" r:id="rId18"/>
    <p:sldId id="287" r:id="rId19"/>
    <p:sldId id="296" r:id="rId20"/>
    <p:sldId id="297" r:id="rId21"/>
    <p:sldId id="298" r:id="rId22"/>
    <p:sldId id="302" r:id="rId23"/>
    <p:sldId id="305" r:id="rId24"/>
    <p:sldId id="307" r:id="rId25"/>
    <p:sldId id="310" r:id="rId26"/>
    <p:sldId id="308" r:id="rId27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AC實習歷程電子化介紹" id="{BB210704-FD53-4619-B347-440BB8B3A6B4}">
          <p14:sldIdLst>
            <p14:sldId id="256"/>
            <p14:sldId id="309"/>
            <p14:sldId id="258"/>
            <p14:sldId id="257"/>
            <p14:sldId id="261"/>
            <p14:sldId id="259"/>
            <p14:sldId id="262"/>
            <p14:sldId id="290"/>
          </p14:sldIdLst>
        </p14:section>
        <p14:section name="進入媒合流程" id="{389DB3BD-783D-4C92-8ECB-CB435416ED8D}">
          <p14:sldIdLst>
            <p14:sldId id="260"/>
            <p14:sldId id="264"/>
            <p14:sldId id="279"/>
            <p14:sldId id="281"/>
            <p14:sldId id="282"/>
            <p14:sldId id="278"/>
          </p14:sldIdLst>
        </p14:section>
        <p14:section name="媒合成功，電子化表單" id="{AC0633BA-3DA5-4E7A-9B41-EF8C18FA04CB}">
          <p14:sldIdLst>
            <p14:sldId id="299"/>
            <p14:sldId id="300"/>
            <p14:sldId id="301"/>
            <p14:sldId id="287"/>
            <p14:sldId id="296"/>
            <p14:sldId id="297"/>
            <p14:sldId id="298"/>
          </p14:sldIdLst>
        </p14:section>
        <p14:section name="Q&amp;A" id="{29727716-A52D-42D9-A5F6-EB834531AA6E}">
          <p14:sldIdLst>
            <p14:sldId id="302"/>
            <p14:sldId id="305"/>
            <p14:sldId id="307"/>
            <p14:sldId id="310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088DA8"/>
    <a:srgbClr val="FF4B4B"/>
    <a:srgbClr val="0099FF"/>
    <a:srgbClr val="33CC33"/>
    <a:srgbClr val="E93BFB"/>
    <a:srgbClr val="CC9900"/>
    <a:srgbClr val="00FF00"/>
    <a:srgbClr val="009999"/>
    <a:srgbClr val="A80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90" autoAdjust="0"/>
  </p:normalViewPr>
  <p:slideViewPr>
    <p:cSldViewPr snapToGrid="0">
      <p:cViewPr varScale="1">
        <p:scale>
          <a:sx n="81" d="100"/>
          <a:sy n="81" d="100"/>
        </p:scale>
        <p:origin x="706" y="53"/>
      </p:cViewPr>
      <p:guideLst/>
    </p:cSldViewPr>
  </p:slideViewPr>
  <p:outlineViewPr>
    <p:cViewPr>
      <p:scale>
        <a:sx n="33" d="100"/>
        <a:sy n="33" d="100"/>
      </p:scale>
      <p:origin x="0" y="-1229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2FC41-B938-4333-93F0-2596AFD280A4}" type="doc">
      <dgm:prSet loTypeId="urn:microsoft.com/office/officeart/2008/layout/VerticalCurvedList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zh-TW" altLang="en-US"/>
        </a:p>
      </dgm:t>
    </dgm:pt>
    <dgm:pt modelId="{CBD18BEB-7CED-4508-8D16-0E6F7474CB6F}">
      <dgm:prSet phldrT="[文字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>
              <a:solidFill>
                <a:schemeClr val="tx2"/>
              </a:solidFill>
            </a:rPr>
            <a:t>        </a:t>
          </a:r>
          <a:r>
            <a:rPr lang="zh-TW" altLang="en-US" dirty="0">
              <a:solidFill>
                <a:schemeClr val="tx2"/>
              </a:solidFill>
              <a:latin typeface="Arial Rounded MT Bold" panose="020F0704030504030204" pitchFamily="34" charset="0"/>
            </a:rPr>
            <a:t>實習歷程電子化介紹</a:t>
          </a:r>
        </a:p>
      </dgm:t>
    </dgm:pt>
    <dgm:pt modelId="{797846CE-86D2-4CFC-9477-A4E9B62AE40C}" type="parTrans" cxnId="{B2EA109B-181B-4D96-B7B5-7B5E64C9F38A}">
      <dgm:prSet/>
      <dgm:spPr/>
      <dgm:t>
        <a:bodyPr/>
        <a:lstStyle/>
        <a:p>
          <a:endParaRPr lang="zh-TW" altLang="en-US"/>
        </a:p>
      </dgm:t>
    </dgm:pt>
    <dgm:pt modelId="{254F028F-9C95-4664-A899-E09990C5ECB4}" type="sibTrans" cxnId="{B2EA109B-181B-4D96-B7B5-7B5E64C9F38A}">
      <dgm:prSet/>
      <dgm:spPr/>
      <dgm:t>
        <a:bodyPr/>
        <a:lstStyle/>
        <a:p>
          <a:endParaRPr lang="zh-TW" altLang="en-US"/>
        </a:p>
      </dgm:t>
    </dgm:pt>
    <dgm:pt modelId="{E429C854-BE41-47B0-AF21-E2A117E281B2}">
      <dgm:prSet phldrT="[文字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zh-TW" altLang="en-US" dirty="0">
              <a:solidFill>
                <a:schemeClr val="tx2"/>
              </a:solidFill>
            </a:rPr>
            <a:t>    </a:t>
          </a:r>
          <a:r>
            <a:rPr lang="zh-TW" altLang="en-US" dirty="0">
              <a:solidFill>
                <a:schemeClr val="tx2"/>
              </a:solidFill>
              <a:latin typeface="Arial Rounded MT Bold" panose="020F0704030504030204" pitchFamily="34" charset="0"/>
            </a:rPr>
            <a:t>媒合流程</a:t>
          </a:r>
        </a:p>
      </dgm:t>
    </dgm:pt>
    <dgm:pt modelId="{B61746E8-92EA-4F15-92B8-0D16B5478B85}" type="parTrans" cxnId="{0C1CB8B4-1455-40DE-BA71-AE13680AE85B}">
      <dgm:prSet/>
      <dgm:spPr/>
      <dgm:t>
        <a:bodyPr/>
        <a:lstStyle/>
        <a:p>
          <a:endParaRPr lang="zh-TW" altLang="en-US"/>
        </a:p>
      </dgm:t>
    </dgm:pt>
    <dgm:pt modelId="{1DA94935-A1A8-441E-A992-503B2E0E9109}" type="sibTrans" cxnId="{0C1CB8B4-1455-40DE-BA71-AE13680AE85B}">
      <dgm:prSet/>
      <dgm:spPr/>
      <dgm:t>
        <a:bodyPr/>
        <a:lstStyle/>
        <a:p>
          <a:endParaRPr lang="zh-TW" altLang="en-US"/>
        </a:p>
      </dgm:t>
    </dgm:pt>
    <dgm:pt modelId="{304CE914-122A-4B0B-85CC-FCDF3A83C707}">
      <dgm:prSet phldrT="[文字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zh-TW" altLang="en-US" dirty="0">
              <a:solidFill>
                <a:schemeClr val="tx2"/>
              </a:solidFill>
            </a:rPr>
            <a:t>    </a:t>
          </a:r>
          <a:r>
            <a:rPr lang="zh-TW" altLang="en-US" dirty="0">
              <a:solidFill>
                <a:schemeClr val="tx2"/>
              </a:solidFill>
              <a:latin typeface="Arial Rounded MT Bold" panose="020F0704030504030204" pitchFamily="34" charset="0"/>
            </a:rPr>
            <a:t>媒合成功，電子化表單</a:t>
          </a:r>
        </a:p>
      </dgm:t>
    </dgm:pt>
    <dgm:pt modelId="{5BFBC18C-6282-4ADF-BCED-943B24D69066}" type="parTrans" cxnId="{3AB468C8-1CE4-42F3-8B71-1BF0181422BA}">
      <dgm:prSet/>
      <dgm:spPr/>
      <dgm:t>
        <a:bodyPr/>
        <a:lstStyle/>
        <a:p>
          <a:endParaRPr lang="zh-TW" altLang="en-US"/>
        </a:p>
      </dgm:t>
    </dgm:pt>
    <dgm:pt modelId="{F65E9A9A-DCBD-4D30-83CE-D37B0C969573}" type="sibTrans" cxnId="{3AB468C8-1CE4-42F3-8B71-1BF0181422BA}">
      <dgm:prSet/>
      <dgm:spPr/>
      <dgm:t>
        <a:bodyPr/>
        <a:lstStyle/>
        <a:p>
          <a:endParaRPr lang="zh-TW" altLang="en-US"/>
        </a:p>
      </dgm:t>
    </dgm:pt>
    <dgm:pt modelId="{054DF61E-0B80-4C4D-AD35-05A5BD5369F1}">
      <dgm:prSet phldrT="[文字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altLang="zh-TW" dirty="0">
              <a:solidFill>
                <a:schemeClr val="tx2"/>
              </a:solidFill>
            </a:rPr>
            <a:t>        </a:t>
          </a:r>
          <a:r>
            <a:rPr lang="en-US" altLang="zh-TW" dirty="0">
              <a:solidFill>
                <a:schemeClr val="tx2"/>
              </a:solidFill>
              <a:latin typeface="Arial Rounded MT Bold" panose="020F0704030504030204" pitchFamily="34" charset="0"/>
            </a:rPr>
            <a:t>Q&amp;A</a:t>
          </a:r>
          <a:endParaRPr lang="zh-TW" altLang="en-US" dirty="0">
            <a:solidFill>
              <a:schemeClr val="tx2"/>
            </a:solidFill>
            <a:latin typeface="Arial Rounded MT Bold" panose="020F0704030504030204" pitchFamily="34" charset="0"/>
          </a:endParaRPr>
        </a:p>
      </dgm:t>
    </dgm:pt>
    <dgm:pt modelId="{3A443D6E-ABFA-440E-B7C7-E1462A843CBD}" type="parTrans" cxnId="{316B6343-A1C4-4ED0-AC34-8769568C357B}">
      <dgm:prSet/>
      <dgm:spPr/>
      <dgm:t>
        <a:bodyPr/>
        <a:lstStyle/>
        <a:p>
          <a:endParaRPr lang="zh-TW" altLang="en-US"/>
        </a:p>
      </dgm:t>
    </dgm:pt>
    <dgm:pt modelId="{41574A88-C3FA-4592-AD9B-F71922A1FB19}" type="sibTrans" cxnId="{316B6343-A1C4-4ED0-AC34-8769568C357B}">
      <dgm:prSet/>
      <dgm:spPr/>
      <dgm:t>
        <a:bodyPr/>
        <a:lstStyle/>
        <a:p>
          <a:endParaRPr lang="zh-TW" altLang="en-US"/>
        </a:p>
      </dgm:t>
    </dgm:pt>
    <dgm:pt modelId="{09229064-611C-4997-8FD0-19AAF5509893}" type="pres">
      <dgm:prSet presAssocID="{9002FC41-B938-4333-93F0-2596AFD280A4}" presName="Name0" presStyleCnt="0">
        <dgm:presLayoutVars>
          <dgm:chMax val="7"/>
          <dgm:chPref val="7"/>
          <dgm:dir/>
        </dgm:presLayoutVars>
      </dgm:prSet>
      <dgm:spPr/>
    </dgm:pt>
    <dgm:pt modelId="{FCF3A5B5-F99D-4187-A50C-A5DF86CDA97C}" type="pres">
      <dgm:prSet presAssocID="{9002FC41-B938-4333-93F0-2596AFD280A4}" presName="Name1" presStyleCnt="0"/>
      <dgm:spPr/>
    </dgm:pt>
    <dgm:pt modelId="{BFDBA41E-3E18-4A23-A990-CD1314B048CB}" type="pres">
      <dgm:prSet presAssocID="{9002FC41-B938-4333-93F0-2596AFD280A4}" presName="cycle" presStyleCnt="0"/>
      <dgm:spPr/>
    </dgm:pt>
    <dgm:pt modelId="{A8AE58D1-2806-49CD-B8E0-9A34CACF0862}" type="pres">
      <dgm:prSet presAssocID="{9002FC41-B938-4333-93F0-2596AFD280A4}" presName="srcNode" presStyleLbl="node1" presStyleIdx="0" presStyleCnt="4"/>
      <dgm:spPr/>
    </dgm:pt>
    <dgm:pt modelId="{54C26225-9C81-44DD-B324-D3DE3A7449E2}" type="pres">
      <dgm:prSet presAssocID="{9002FC41-B938-4333-93F0-2596AFD280A4}" presName="conn" presStyleLbl="parChTrans1D2" presStyleIdx="0" presStyleCnt="1"/>
      <dgm:spPr/>
    </dgm:pt>
    <dgm:pt modelId="{3C4E4CB8-E80E-47D9-B0BA-19526CE6012B}" type="pres">
      <dgm:prSet presAssocID="{9002FC41-B938-4333-93F0-2596AFD280A4}" presName="extraNode" presStyleLbl="node1" presStyleIdx="0" presStyleCnt="4"/>
      <dgm:spPr/>
    </dgm:pt>
    <dgm:pt modelId="{B3C1C26E-F27F-41B4-B214-F695F3F55C91}" type="pres">
      <dgm:prSet presAssocID="{9002FC41-B938-4333-93F0-2596AFD280A4}" presName="dstNode" presStyleLbl="node1" presStyleIdx="0" presStyleCnt="4"/>
      <dgm:spPr/>
    </dgm:pt>
    <dgm:pt modelId="{FB41630E-CEFB-4F01-958F-F6E321628F19}" type="pres">
      <dgm:prSet presAssocID="{CBD18BEB-7CED-4508-8D16-0E6F7474CB6F}" presName="text_1" presStyleLbl="node1" presStyleIdx="0" presStyleCnt="4">
        <dgm:presLayoutVars>
          <dgm:bulletEnabled val="1"/>
        </dgm:presLayoutVars>
      </dgm:prSet>
      <dgm:spPr/>
    </dgm:pt>
    <dgm:pt modelId="{3BBAACA9-33B9-4908-9502-8ACA5D477F92}" type="pres">
      <dgm:prSet presAssocID="{CBD18BEB-7CED-4508-8D16-0E6F7474CB6F}" presName="accent_1" presStyleCnt="0"/>
      <dgm:spPr/>
    </dgm:pt>
    <dgm:pt modelId="{8AE44C9F-27CF-4FF2-BC07-B435F182EF78}" type="pres">
      <dgm:prSet presAssocID="{CBD18BEB-7CED-4508-8D16-0E6F7474CB6F}" presName="accentRepeatNode" presStyleLbl="solidFgAcc1" presStyleIdx="0" presStyleCnt="4" custScaleX="125221" custScaleY="125221" custLinFactNeighborX="15462" custLinFactNeighborY="-7576"/>
      <dgm:spPr/>
    </dgm:pt>
    <dgm:pt modelId="{154D1579-9F59-42A8-87CA-766712B21FF9}" type="pres">
      <dgm:prSet presAssocID="{E429C854-BE41-47B0-AF21-E2A117E281B2}" presName="text_2" presStyleLbl="node1" presStyleIdx="1" presStyleCnt="4">
        <dgm:presLayoutVars>
          <dgm:bulletEnabled val="1"/>
        </dgm:presLayoutVars>
      </dgm:prSet>
      <dgm:spPr/>
    </dgm:pt>
    <dgm:pt modelId="{0868A186-1D1B-4D8A-8579-AF62A3033066}" type="pres">
      <dgm:prSet presAssocID="{E429C854-BE41-47B0-AF21-E2A117E281B2}" presName="accent_2" presStyleCnt="0"/>
      <dgm:spPr/>
    </dgm:pt>
    <dgm:pt modelId="{385EE1E5-5552-47C8-9D6C-7D0A1EDF614C}" type="pres">
      <dgm:prSet presAssocID="{E429C854-BE41-47B0-AF21-E2A117E281B2}" presName="accentRepeatNode" presStyleLbl="solidFgAcc1" presStyleIdx="1" presStyleCnt="4" custScaleX="125221" custScaleY="125221" custLinFactNeighborX="-3252" custLinFactNeighborY="-4615"/>
      <dgm:spPr/>
    </dgm:pt>
    <dgm:pt modelId="{DC784866-A40C-486A-91D2-5E98D76195F4}" type="pres">
      <dgm:prSet presAssocID="{304CE914-122A-4B0B-85CC-FCDF3A83C707}" presName="text_3" presStyleLbl="node1" presStyleIdx="2" presStyleCnt="4">
        <dgm:presLayoutVars>
          <dgm:bulletEnabled val="1"/>
        </dgm:presLayoutVars>
      </dgm:prSet>
      <dgm:spPr/>
    </dgm:pt>
    <dgm:pt modelId="{477057FF-85E8-49CB-A393-F0917EABA361}" type="pres">
      <dgm:prSet presAssocID="{304CE914-122A-4B0B-85CC-FCDF3A83C707}" presName="accent_3" presStyleCnt="0"/>
      <dgm:spPr/>
    </dgm:pt>
    <dgm:pt modelId="{A756F818-7710-417C-B786-D39566E264B3}" type="pres">
      <dgm:prSet presAssocID="{304CE914-122A-4B0B-85CC-FCDF3A83C707}" presName="accentRepeatNode" presStyleLbl="solidFgAcc1" presStyleIdx="2" presStyleCnt="4" custScaleX="125221" custScaleY="125221" custLinFactNeighborX="7630" custLinFactNeighborY="758"/>
      <dgm:spPr/>
    </dgm:pt>
    <dgm:pt modelId="{673FF5DA-9A93-4C3C-AA14-42469AF707B8}" type="pres">
      <dgm:prSet presAssocID="{054DF61E-0B80-4C4D-AD35-05A5BD5369F1}" presName="text_4" presStyleLbl="node1" presStyleIdx="3" presStyleCnt="4">
        <dgm:presLayoutVars>
          <dgm:bulletEnabled val="1"/>
        </dgm:presLayoutVars>
      </dgm:prSet>
      <dgm:spPr/>
    </dgm:pt>
    <dgm:pt modelId="{4E1DCCBB-7180-441C-A4BF-CF21A22185A2}" type="pres">
      <dgm:prSet presAssocID="{054DF61E-0B80-4C4D-AD35-05A5BD5369F1}" presName="accent_4" presStyleCnt="0"/>
      <dgm:spPr/>
    </dgm:pt>
    <dgm:pt modelId="{C6F8295E-6B8D-45C2-937C-CD7F2F26E70A}" type="pres">
      <dgm:prSet presAssocID="{054DF61E-0B80-4C4D-AD35-05A5BD5369F1}" presName="accentRepeatNode" presStyleLbl="solidFgAcc1" presStyleIdx="3" presStyleCnt="4" custScaleX="125221" custScaleY="125221" custLinFactNeighborX="21721" custLinFactNeighborY="1988"/>
      <dgm:spPr/>
    </dgm:pt>
  </dgm:ptLst>
  <dgm:cxnLst>
    <dgm:cxn modelId="{308B8620-0097-4D23-8976-04992392FF02}" type="presOf" srcId="{CBD18BEB-7CED-4508-8D16-0E6F7474CB6F}" destId="{FB41630E-CEFB-4F01-958F-F6E321628F19}" srcOrd="0" destOrd="0" presId="urn:microsoft.com/office/officeart/2008/layout/VerticalCurvedList"/>
    <dgm:cxn modelId="{F4B5B05C-853B-4851-85B4-AD587D2605F9}" type="presOf" srcId="{304CE914-122A-4B0B-85CC-FCDF3A83C707}" destId="{DC784866-A40C-486A-91D2-5E98D76195F4}" srcOrd="0" destOrd="0" presId="urn:microsoft.com/office/officeart/2008/layout/VerticalCurvedList"/>
    <dgm:cxn modelId="{316B6343-A1C4-4ED0-AC34-8769568C357B}" srcId="{9002FC41-B938-4333-93F0-2596AFD280A4}" destId="{054DF61E-0B80-4C4D-AD35-05A5BD5369F1}" srcOrd="3" destOrd="0" parTransId="{3A443D6E-ABFA-440E-B7C7-E1462A843CBD}" sibTransId="{41574A88-C3FA-4592-AD9B-F71922A1FB19}"/>
    <dgm:cxn modelId="{BE07F059-47D8-48E2-AC10-39124EDAE3E9}" type="presOf" srcId="{054DF61E-0B80-4C4D-AD35-05A5BD5369F1}" destId="{673FF5DA-9A93-4C3C-AA14-42469AF707B8}" srcOrd="0" destOrd="0" presId="urn:microsoft.com/office/officeart/2008/layout/VerticalCurvedList"/>
    <dgm:cxn modelId="{4923D07D-6AB3-4201-8733-D44DF8CE846C}" type="presOf" srcId="{9002FC41-B938-4333-93F0-2596AFD280A4}" destId="{09229064-611C-4997-8FD0-19AAF5509893}" srcOrd="0" destOrd="0" presId="urn:microsoft.com/office/officeart/2008/layout/VerticalCurvedList"/>
    <dgm:cxn modelId="{8677D591-1A2B-4F14-BCEF-206D6F3F971B}" type="presOf" srcId="{E429C854-BE41-47B0-AF21-E2A117E281B2}" destId="{154D1579-9F59-42A8-87CA-766712B21FF9}" srcOrd="0" destOrd="0" presId="urn:microsoft.com/office/officeart/2008/layout/VerticalCurvedList"/>
    <dgm:cxn modelId="{B2EA109B-181B-4D96-B7B5-7B5E64C9F38A}" srcId="{9002FC41-B938-4333-93F0-2596AFD280A4}" destId="{CBD18BEB-7CED-4508-8D16-0E6F7474CB6F}" srcOrd="0" destOrd="0" parTransId="{797846CE-86D2-4CFC-9477-A4E9B62AE40C}" sibTransId="{254F028F-9C95-4664-A899-E09990C5ECB4}"/>
    <dgm:cxn modelId="{0C1CB8B4-1455-40DE-BA71-AE13680AE85B}" srcId="{9002FC41-B938-4333-93F0-2596AFD280A4}" destId="{E429C854-BE41-47B0-AF21-E2A117E281B2}" srcOrd="1" destOrd="0" parTransId="{B61746E8-92EA-4F15-92B8-0D16B5478B85}" sibTransId="{1DA94935-A1A8-441E-A992-503B2E0E9109}"/>
    <dgm:cxn modelId="{3AB468C8-1CE4-42F3-8B71-1BF0181422BA}" srcId="{9002FC41-B938-4333-93F0-2596AFD280A4}" destId="{304CE914-122A-4B0B-85CC-FCDF3A83C707}" srcOrd="2" destOrd="0" parTransId="{5BFBC18C-6282-4ADF-BCED-943B24D69066}" sibTransId="{F65E9A9A-DCBD-4D30-83CE-D37B0C969573}"/>
    <dgm:cxn modelId="{C47303EA-B3AB-4B52-AEBE-45C773BF241B}" type="presOf" srcId="{254F028F-9C95-4664-A899-E09990C5ECB4}" destId="{54C26225-9C81-44DD-B324-D3DE3A7449E2}" srcOrd="0" destOrd="0" presId="urn:microsoft.com/office/officeart/2008/layout/VerticalCurvedList"/>
    <dgm:cxn modelId="{7DBD69F8-E15B-48C3-9129-369172C683DA}" type="presParOf" srcId="{09229064-611C-4997-8FD0-19AAF5509893}" destId="{FCF3A5B5-F99D-4187-A50C-A5DF86CDA97C}" srcOrd="0" destOrd="0" presId="urn:microsoft.com/office/officeart/2008/layout/VerticalCurvedList"/>
    <dgm:cxn modelId="{1B87A7C1-FA33-4322-A0A4-8C460E8CEA77}" type="presParOf" srcId="{FCF3A5B5-F99D-4187-A50C-A5DF86CDA97C}" destId="{BFDBA41E-3E18-4A23-A990-CD1314B048CB}" srcOrd="0" destOrd="0" presId="urn:microsoft.com/office/officeart/2008/layout/VerticalCurvedList"/>
    <dgm:cxn modelId="{95CCB15A-1248-4713-B245-E3E258B32CB4}" type="presParOf" srcId="{BFDBA41E-3E18-4A23-A990-CD1314B048CB}" destId="{A8AE58D1-2806-49CD-B8E0-9A34CACF0862}" srcOrd="0" destOrd="0" presId="urn:microsoft.com/office/officeart/2008/layout/VerticalCurvedList"/>
    <dgm:cxn modelId="{5D8EF1DF-4DBE-4F71-82DB-8092F02BFCF3}" type="presParOf" srcId="{BFDBA41E-3E18-4A23-A990-CD1314B048CB}" destId="{54C26225-9C81-44DD-B324-D3DE3A7449E2}" srcOrd="1" destOrd="0" presId="urn:microsoft.com/office/officeart/2008/layout/VerticalCurvedList"/>
    <dgm:cxn modelId="{2A465DCC-3DA1-4C09-A83D-0EC3E175E5F8}" type="presParOf" srcId="{BFDBA41E-3E18-4A23-A990-CD1314B048CB}" destId="{3C4E4CB8-E80E-47D9-B0BA-19526CE6012B}" srcOrd="2" destOrd="0" presId="urn:microsoft.com/office/officeart/2008/layout/VerticalCurvedList"/>
    <dgm:cxn modelId="{7D7FFBA5-A73E-4786-81D2-5579E0E1FFC7}" type="presParOf" srcId="{BFDBA41E-3E18-4A23-A990-CD1314B048CB}" destId="{B3C1C26E-F27F-41B4-B214-F695F3F55C91}" srcOrd="3" destOrd="0" presId="urn:microsoft.com/office/officeart/2008/layout/VerticalCurvedList"/>
    <dgm:cxn modelId="{874DA45F-A192-472C-80E5-172EE1A1C323}" type="presParOf" srcId="{FCF3A5B5-F99D-4187-A50C-A5DF86CDA97C}" destId="{FB41630E-CEFB-4F01-958F-F6E321628F19}" srcOrd="1" destOrd="0" presId="urn:microsoft.com/office/officeart/2008/layout/VerticalCurvedList"/>
    <dgm:cxn modelId="{F1935639-3512-4BFF-A46C-F9641CA25D35}" type="presParOf" srcId="{FCF3A5B5-F99D-4187-A50C-A5DF86CDA97C}" destId="{3BBAACA9-33B9-4908-9502-8ACA5D477F92}" srcOrd="2" destOrd="0" presId="urn:microsoft.com/office/officeart/2008/layout/VerticalCurvedList"/>
    <dgm:cxn modelId="{DB7B530A-5EFB-4B29-91A7-74E0EAA6B026}" type="presParOf" srcId="{3BBAACA9-33B9-4908-9502-8ACA5D477F92}" destId="{8AE44C9F-27CF-4FF2-BC07-B435F182EF78}" srcOrd="0" destOrd="0" presId="urn:microsoft.com/office/officeart/2008/layout/VerticalCurvedList"/>
    <dgm:cxn modelId="{E14F0472-D6AF-41AA-9A05-62D7507C7E5A}" type="presParOf" srcId="{FCF3A5B5-F99D-4187-A50C-A5DF86CDA97C}" destId="{154D1579-9F59-42A8-87CA-766712B21FF9}" srcOrd="3" destOrd="0" presId="urn:microsoft.com/office/officeart/2008/layout/VerticalCurvedList"/>
    <dgm:cxn modelId="{132EF0F0-85D1-446C-A603-59372E334133}" type="presParOf" srcId="{FCF3A5B5-F99D-4187-A50C-A5DF86CDA97C}" destId="{0868A186-1D1B-4D8A-8579-AF62A3033066}" srcOrd="4" destOrd="0" presId="urn:microsoft.com/office/officeart/2008/layout/VerticalCurvedList"/>
    <dgm:cxn modelId="{2A8FD56C-C77D-43D4-8EA1-8E1DB14A85E6}" type="presParOf" srcId="{0868A186-1D1B-4D8A-8579-AF62A3033066}" destId="{385EE1E5-5552-47C8-9D6C-7D0A1EDF614C}" srcOrd="0" destOrd="0" presId="urn:microsoft.com/office/officeart/2008/layout/VerticalCurvedList"/>
    <dgm:cxn modelId="{7EC332A5-2B30-4C06-91E8-3274713CFFB7}" type="presParOf" srcId="{FCF3A5B5-F99D-4187-A50C-A5DF86CDA97C}" destId="{DC784866-A40C-486A-91D2-5E98D76195F4}" srcOrd="5" destOrd="0" presId="urn:microsoft.com/office/officeart/2008/layout/VerticalCurvedList"/>
    <dgm:cxn modelId="{4D78D36E-5267-4108-A296-DDF2420CB8D6}" type="presParOf" srcId="{FCF3A5B5-F99D-4187-A50C-A5DF86CDA97C}" destId="{477057FF-85E8-49CB-A393-F0917EABA361}" srcOrd="6" destOrd="0" presId="urn:microsoft.com/office/officeart/2008/layout/VerticalCurvedList"/>
    <dgm:cxn modelId="{B52A0D39-F8B8-48D0-B131-83AA6A4B1ABC}" type="presParOf" srcId="{477057FF-85E8-49CB-A393-F0917EABA361}" destId="{A756F818-7710-417C-B786-D39566E264B3}" srcOrd="0" destOrd="0" presId="urn:microsoft.com/office/officeart/2008/layout/VerticalCurvedList"/>
    <dgm:cxn modelId="{6B22AF8D-8C33-448C-BAF9-9F0512CF9870}" type="presParOf" srcId="{FCF3A5B5-F99D-4187-A50C-A5DF86CDA97C}" destId="{673FF5DA-9A93-4C3C-AA14-42469AF707B8}" srcOrd="7" destOrd="0" presId="urn:microsoft.com/office/officeart/2008/layout/VerticalCurvedList"/>
    <dgm:cxn modelId="{25BC98E1-8EE8-4A7F-B5AC-0E5C8DDA8702}" type="presParOf" srcId="{FCF3A5B5-F99D-4187-A50C-A5DF86CDA97C}" destId="{4E1DCCBB-7180-441C-A4BF-CF21A22185A2}" srcOrd="8" destOrd="0" presId="urn:microsoft.com/office/officeart/2008/layout/VerticalCurvedList"/>
    <dgm:cxn modelId="{C9FF7DC2-B310-4672-822F-AE127B503054}" type="presParOf" srcId="{4E1DCCBB-7180-441C-A4BF-CF21A22185A2}" destId="{C6F8295E-6B8D-45C2-937C-CD7F2F26E70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26225-9C81-44DD-B324-D3DE3A7449E2}">
      <dsp:nvSpPr>
        <dsp:cNvPr id="0" name=""/>
        <dsp:cNvSpPr/>
      </dsp:nvSpPr>
      <dsp:spPr>
        <a:xfrm>
          <a:off x="-7093865" y="-1095165"/>
          <a:ext cx="8526174" cy="8526174"/>
        </a:xfrm>
        <a:prstGeom prst="blockArc">
          <a:avLst>
            <a:gd name="adj1" fmla="val 18900000"/>
            <a:gd name="adj2" fmla="val 2700000"/>
            <a:gd name="adj3" fmla="val 253"/>
          </a:avLst>
        </a:prstGeom>
        <a:noFill/>
        <a:ln w="34925" cap="flat" cmpd="sng" algn="in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1630E-CEFB-4F01-958F-F6E321628F19}">
      <dsp:nvSpPr>
        <dsp:cNvPr id="0" name=""/>
        <dsp:cNvSpPr/>
      </dsp:nvSpPr>
      <dsp:spPr>
        <a:xfrm>
          <a:off x="783110" y="487099"/>
          <a:ext cx="8006785" cy="97470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3673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800" kern="1200" dirty="0">
              <a:solidFill>
                <a:schemeClr val="tx2"/>
              </a:solidFill>
            </a:rPr>
            <a:t>        </a:t>
          </a:r>
          <a:r>
            <a:rPr lang="zh-TW" altLang="en-US" sz="3800" kern="1200" dirty="0">
              <a:solidFill>
                <a:schemeClr val="tx2"/>
              </a:solidFill>
              <a:latin typeface="Arial Rounded MT Bold" panose="020F0704030504030204" pitchFamily="34" charset="0"/>
            </a:rPr>
            <a:t>實習歷程電子化介紹</a:t>
          </a:r>
        </a:p>
      </dsp:txBody>
      <dsp:txXfrm>
        <a:off x="783110" y="487099"/>
        <a:ext cx="8006785" cy="974706"/>
      </dsp:txXfrm>
    </dsp:sp>
    <dsp:sp modelId="{8AE44C9F-27CF-4FF2-BC07-B435F182EF78}">
      <dsp:nvSpPr>
        <dsp:cNvPr id="0" name=""/>
        <dsp:cNvSpPr/>
      </dsp:nvSpPr>
      <dsp:spPr>
        <a:xfrm>
          <a:off x="208661" y="119312"/>
          <a:ext cx="1525671" cy="1525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4D1579-9F59-42A8-87CA-766712B21FF9}">
      <dsp:nvSpPr>
        <dsp:cNvPr id="0" name=""/>
        <dsp:cNvSpPr/>
      </dsp:nvSpPr>
      <dsp:spPr>
        <a:xfrm>
          <a:off x="1341931" y="1949412"/>
          <a:ext cx="7447964" cy="97470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3673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800" kern="1200" dirty="0">
              <a:solidFill>
                <a:schemeClr val="tx2"/>
              </a:solidFill>
            </a:rPr>
            <a:t>    </a:t>
          </a:r>
          <a:r>
            <a:rPr lang="zh-TW" altLang="en-US" sz="3800" kern="1200" dirty="0">
              <a:solidFill>
                <a:schemeClr val="tx2"/>
              </a:solidFill>
              <a:latin typeface="Arial Rounded MT Bold" panose="020F0704030504030204" pitchFamily="34" charset="0"/>
            </a:rPr>
            <a:t>媒合流程</a:t>
          </a:r>
        </a:p>
      </dsp:txBody>
      <dsp:txXfrm>
        <a:off x="1341931" y="1949412"/>
        <a:ext cx="7447964" cy="974706"/>
      </dsp:txXfrm>
    </dsp:sp>
    <dsp:sp modelId="{385EE1E5-5552-47C8-9D6C-7D0A1EDF614C}">
      <dsp:nvSpPr>
        <dsp:cNvPr id="0" name=""/>
        <dsp:cNvSpPr/>
      </dsp:nvSpPr>
      <dsp:spPr>
        <a:xfrm>
          <a:off x="539474" y="1617701"/>
          <a:ext cx="1525671" cy="1525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784866-A40C-486A-91D2-5E98D76195F4}">
      <dsp:nvSpPr>
        <dsp:cNvPr id="0" name=""/>
        <dsp:cNvSpPr/>
      </dsp:nvSpPr>
      <dsp:spPr>
        <a:xfrm>
          <a:off x="1341931" y="3411725"/>
          <a:ext cx="7447964" cy="97470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3673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800" kern="1200" dirty="0">
              <a:solidFill>
                <a:schemeClr val="tx2"/>
              </a:solidFill>
            </a:rPr>
            <a:t>    </a:t>
          </a:r>
          <a:r>
            <a:rPr lang="zh-TW" altLang="en-US" sz="3800" kern="1200" dirty="0">
              <a:solidFill>
                <a:schemeClr val="tx2"/>
              </a:solidFill>
              <a:latin typeface="Arial Rounded MT Bold" panose="020F0704030504030204" pitchFamily="34" charset="0"/>
            </a:rPr>
            <a:t>媒合成功，電子化表單</a:t>
          </a:r>
        </a:p>
      </dsp:txBody>
      <dsp:txXfrm>
        <a:off x="1341931" y="3411725"/>
        <a:ext cx="7447964" cy="974706"/>
      </dsp:txXfrm>
    </dsp:sp>
    <dsp:sp modelId="{A756F818-7710-417C-B786-D39566E264B3}">
      <dsp:nvSpPr>
        <dsp:cNvPr id="0" name=""/>
        <dsp:cNvSpPr/>
      </dsp:nvSpPr>
      <dsp:spPr>
        <a:xfrm>
          <a:off x="672058" y="3145478"/>
          <a:ext cx="1525671" cy="1525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3FF5DA-9A93-4C3C-AA14-42469AF707B8}">
      <dsp:nvSpPr>
        <dsp:cNvPr id="0" name=""/>
        <dsp:cNvSpPr/>
      </dsp:nvSpPr>
      <dsp:spPr>
        <a:xfrm>
          <a:off x="783110" y="4874038"/>
          <a:ext cx="8006785" cy="97470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3673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800" kern="1200" dirty="0">
              <a:solidFill>
                <a:schemeClr val="tx2"/>
              </a:solidFill>
            </a:rPr>
            <a:t>        </a:t>
          </a:r>
          <a:r>
            <a:rPr lang="en-US" altLang="zh-TW" sz="3800" kern="1200" dirty="0">
              <a:solidFill>
                <a:schemeClr val="tx2"/>
              </a:solidFill>
              <a:latin typeface="Arial Rounded MT Bold" panose="020F0704030504030204" pitchFamily="34" charset="0"/>
            </a:rPr>
            <a:t>Q&amp;A</a:t>
          </a:r>
          <a:endParaRPr lang="zh-TW" altLang="en-US" sz="3800" kern="1200" dirty="0">
            <a:solidFill>
              <a:schemeClr val="tx2"/>
            </a:solidFill>
            <a:latin typeface="Arial Rounded MT Bold" panose="020F0704030504030204" pitchFamily="34" charset="0"/>
          </a:endParaRPr>
        </a:p>
      </dsp:txBody>
      <dsp:txXfrm>
        <a:off x="783110" y="4874038"/>
        <a:ext cx="8006785" cy="974706"/>
      </dsp:txXfrm>
    </dsp:sp>
    <dsp:sp modelId="{C6F8295E-6B8D-45C2-937C-CD7F2F26E70A}">
      <dsp:nvSpPr>
        <dsp:cNvPr id="0" name=""/>
        <dsp:cNvSpPr/>
      </dsp:nvSpPr>
      <dsp:spPr>
        <a:xfrm>
          <a:off x="284919" y="4622777"/>
          <a:ext cx="1525671" cy="1525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4B8D4-84DC-478A-A216-4816DB6680D6}" type="datetimeFigureOut">
              <a:rPr lang="zh-TW" altLang="en-US" smtClean="0"/>
              <a:t>2025/11/25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3B56A-4323-4E56-9E25-8AF7AD45E4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13668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F3177-070D-4CD3-9812-C5A820A02E60}" type="datetimeFigureOut">
              <a:rPr lang="zh-TW" altLang="en-US" smtClean="0"/>
              <a:t>2025/11/25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B838E-A9EF-41CA-870B-209E099120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1520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24D280C-4DF3-4CEB-AF55-94803FE893BB}" type="datetime1">
              <a:rPr lang="en-US" altLang="zh-TW" smtClean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5609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7549-B81D-47C9-A6A8-60B72C72C239}" type="datetime1">
              <a:rPr lang="en-US" altLang="zh-TW" smtClean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30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DEC6-82EF-424A-8751-B5D299DC3E54}" type="datetime1">
              <a:rPr lang="en-US" altLang="zh-TW" smtClean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88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41929-0F98-4827-B5F5-5463A813EE5F}" type="datetime1">
              <a:rPr lang="en-US" altLang="zh-TW" smtClean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04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6D6703-CB69-4A80-836B-878A0BD773EE}" type="datetime1">
              <a:rPr lang="en-US" altLang="zh-TW" smtClean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76056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EE8A-24A4-44BB-ACD0-67D4379B842D}" type="datetime1">
              <a:rPr lang="en-US" altLang="zh-TW" smtClean="0"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9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F395-F088-4B2D-9BF5-65658D2FE145}" type="datetime1">
              <a:rPr lang="en-US" altLang="zh-TW" smtClean="0"/>
              <a:t>11/25/2025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06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F25F-474B-41C2-A36A-8F9E30EF413B}" type="datetime1">
              <a:rPr lang="en-US" altLang="zh-TW" smtClean="0"/>
              <a:t>11/25/2025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60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63D1-6AD6-46D3-87A5-47017240BCD3}" type="datetime1">
              <a:rPr lang="en-US" altLang="zh-TW" smtClean="0"/>
              <a:t>11/25/2025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67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4ED7DD-7565-44D0-869E-A3C5957E7C44}" type="datetime1">
              <a:rPr lang="en-US" altLang="zh-TW" smtClean="0"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5236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BD4C34-8399-44EB-B555-7A6068BCCA46}" type="datetime1">
              <a:rPr lang="en-US" altLang="zh-TW" smtClean="0"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728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1705B0B-E12F-4907-95AE-9DC147A796F5}" type="datetime1">
              <a:rPr lang="en-US" altLang="zh-TW" smtClean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296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ac.nfu.edu.tw/" TargetMode="External"/><Relationship Id="rId2" Type="http://schemas.openxmlformats.org/officeDocument/2006/relationships/hyperlink" Target="https://diacadmin.nfu.edu.tw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acadmin.nfu.edu.tw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ac.nfu.edu.tw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85461" y="1172992"/>
            <a:ext cx="8361229" cy="2098226"/>
          </a:xfrm>
        </p:spPr>
        <p:txBody>
          <a:bodyPr/>
          <a:lstStyle/>
          <a:p>
            <a:r>
              <a:rPr lang="en-US" altLang="zh-TW" sz="6600" dirty="0">
                <a:latin typeface="Arial Rounded MT Bold" panose="020F0704030504030204" pitchFamily="34" charset="0"/>
                <a:cs typeface="Arial" panose="020B0604020202020204" pitchFamily="34" charset="0"/>
              </a:rPr>
              <a:t>DIAC</a:t>
            </a:r>
            <a:r>
              <a:rPr lang="zh-TW" altLang="en-US" sz="6600" dirty="0">
                <a:latin typeface="Arial Rounded MT Bold" panose="020F0704030504030204" pitchFamily="34" charset="0"/>
                <a:cs typeface="Arial" panose="020B0604020202020204" pitchFamily="34" charset="0"/>
              </a:rPr>
              <a:t>實習歷程電子化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50238" y="3271218"/>
            <a:ext cx="6831673" cy="1086237"/>
          </a:xfrm>
        </p:spPr>
        <p:txBody>
          <a:bodyPr>
            <a:normAutofit lnSpcReduction="10000"/>
          </a:bodyPr>
          <a:lstStyle/>
          <a:p>
            <a:r>
              <a:rPr lang="zh-TW" altLang="en-US" sz="6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操作說明及</a:t>
            </a:r>
            <a:r>
              <a:rPr lang="en-US" altLang="zh-TW" sz="6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Q&amp;A</a:t>
            </a:r>
            <a:endParaRPr lang="zh-TW" altLang="en-US" sz="6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623" y="3840587"/>
            <a:ext cx="1803154" cy="202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64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9F9EB746-464F-A80C-4A0D-6FE358B5D1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543"/>
          <a:stretch>
            <a:fillRect/>
          </a:stretch>
        </p:blipFill>
        <p:spPr>
          <a:xfrm>
            <a:off x="796672" y="816329"/>
            <a:ext cx="8686744" cy="433352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0" y="117799"/>
            <a:ext cx="9601200" cy="1485900"/>
          </a:xfrm>
        </p:spPr>
        <p:txBody>
          <a:bodyPr/>
          <a:lstStyle/>
          <a:p>
            <a:r>
              <a:rPr lang="zh-TW" altLang="en-US" dirty="0"/>
              <a:t>如何開始呢</a:t>
            </a:r>
            <a:r>
              <a:rPr lang="en-US" altLang="zh-TW" dirty="0"/>
              <a:t>?</a:t>
            </a:r>
            <a:r>
              <a:rPr lang="zh-TW" altLang="en-US" dirty="0"/>
              <a:t> 廠商申請刊登職缺</a:t>
            </a: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922560" y="5233064"/>
            <a:ext cx="11269439" cy="1310863"/>
          </a:xfrm>
        </p:spPr>
        <p:txBody>
          <a:bodyPr>
            <a:noAutofit/>
          </a:bodyPr>
          <a:lstStyle/>
          <a:p>
            <a:r>
              <a:rPr lang="zh-TW" altLang="en-US" sz="2400" dirty="0">
                <a:solidFill>
                  <a:schemeClr val="accent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承上頁，按出</a:t>
            </a:r>
            <a:r>
              <a:rPr lang="en-US" altLang="zh-TW" sz="2400" dirty="0">
                <a:solidFill>
                  <a:schemeClr val="accent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”</a:t>
            </a:r>
            <a:r>
              <a:rPr lang="zh-TW" altLang="en-US" sz="2400" dirty="0">
                <a:solidFill>
                  <a:schemeClr val="accent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申請刊登</a:t>
            </a:r>
            <a:r>
              <a:rPr lang="en-US" altLang="zh-TW" sz="2400" dirty="0">
                <a:solidFill>
                  <a:schemeClr val="accent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”</a:t>
            </a:r>
            <a:r>
              <a:rPr lang="zh-TW" altLang="en-US" sz="2400" dirty="0">
                <a:solidFill>
                  <a:schemeClr val="accent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，系統會顯示</a:t>
            </a:r>
            <a:r>
              <a:rPr lang="en-US" altLang="zh-TW" sz="2400" dirty="0">
                <a:solidFill>
                  <a:schemeClr val="accent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”</a:t>
            </a:r>
            <a:r>
              <a:rPr lang="zh-TW" altLang="en-US" sz="2400" dirty="0">
                <a:solidFill>
                  <a:schemeClr val="accent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審核中</a:t>
            </a:r>
            <a:r>
              <a:rPr lang="en-US" altLang="zh-TW" sz="2400" dirty="0">
                <a:solidFill>
                  <a:schemeClr val="accent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”</a:t>
            </a:r>
            <a:r>
              <a:rPr lang="zh-TW" altLang="en-US" sz="2400" dirty="0">
                <a:solidFill>
                  <a:schemeClr val="accent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2400" dirty="0">
              <a:solidFill>
                <a:schemeClr val="accent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400" dirty="0">
                <a:solidFill>
                  <a:srgbClr val="088DA8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審核通過，會顯示</a:t>
            </a:r>
            <a:r>
              <a:rPr lang="en-US" altLang="zh-TW" sz="2400" dirty="0">
                <a:solidFill>
                  <a:srgbClr val="088DA8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“</a:t>
            </a:r>
            <a:r>
              <a:rPr lang="zh-TW" altLang="en-US" sz="2400" dirty="0">
                <a:solidFill>
                  <a:srgbClr val="088DA8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開放</a:t>
            </a:r>
            <a:r>
              <a:rPr lang="en-US" altLang="zh-TW" sz="2400" dirty="0">
                <a:solidFill>
                  <a:srgbClr val="088DA8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”</a:t>
            </a:r>
            <a:r>
              <a:rPr lang="zh-TW" altLang="en-US" sz="2400" dirty="0">
                <a:solidFill>
                  <a:srgbClr val="088DA8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；如想提早關閉職缺，下拉式選單可</a:t>
            </a:r>
            <a:r>
              <a:rPr lang="en-US" altLang="zh-TW" sz="2400" dirty="0">
                <a:solidFill>
                  <a:srgbClr val="088DA8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”</a:t>
            </a:r>
            <a:r>
              <a:rPr lang="zh-TW" altLang="en-US" sz="2400" dirty="0">
                <a:solidFill>
                  <a:srgbClr val="088DA8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關閉</a:t>
            </a:r>
            <a:r>
              <a:rPr lang="en-US" altLang="zh-TW" sz="2400" dirty="0">
                <a:solidFill>
                  <a:srgbClr val="088DA8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”</a:t>
            </a:r>
            <a:r>
              <a:rPr lang="zh-TW" altLang="en-US" sz="2400" dirty="0">
                <a:solidFill>
                  <a:srgbClr val="088DA8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2400" dirty="0">
              <a:solidFill>
                <a:srgbClr val="088DA8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400" dirty="0">
                <a:solidFill>
                  <a:srgbClr val="CC66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審核被駁回，請選</a:t>
            </a:r>
            <a:r>
              <a:rPr lang="zh-TW" altLang="en-US" sz="2400" b="1" dirty="0">
                <a:solidFill>
                  <a:srgbClr val="CC66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編輯項目→修正後，儲存變更→再送審→</a:t>
            </a:r>
            <a:r>
              <a:rPr lang="en-US" altLang="zh-TW" sz="2400" b="1" dirty="0">
                <a:solidFill>
                  <a:srgbClr val="CC66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OK</a:t>
            </a:r>
            <a:r>
              <a:rPr lang="zh-TW" altLang="en-US" sz="2400" b="1" dirty="0">
                <a:solidFill>
                  <a:srgbClr val="CC66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，即可重送申請。</a:t>
            </a:r>
            <a:endParaRPr lang="en-US" altLang="zh-TW" sz="2400" b="1" dirty="0">
              <a:solidFill>
                <a:srgbClr val="CC66FF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en-US" altLang="zh-TW" sz="1800" dirty="0">
              <a:solidFill>
                <a:schemeClr val="accent6">
                  <a:lumMod val="7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57006" y="3272257"/>
            <a:ext cx="801187" cy="370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10</a:t>
            </a:fld>
            <a:endParaRPr 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3442A76-5753-CD6B-55E0-BD8726449F34}"/>
              </a:ext>
            </a:extLst>
          </p:cNvPr>
          <p:cNvSpPr/>
          <p:nvPr/>
        </p:nvSpPr>
        <p:spPr>
          <a:xfrm>
            <a:off x="7766424" y="1532708"/>
            <a:ext cx="959565" cy="35705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4A81391-0ABC-EDB5-98BF-E7DABD4CCAA8}"/>
              </a:ext>
            </a:extLst>
          </p:cNvPr>
          <p:cNvSpPr txBox="1"/>
          <p:nvPr/>
        </p:nvSpPr>
        <p:spPr>
          <a:xfrm>
            <a:off x="6873772" y="759369"/>
            <a:ext cx="1570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92D050"/>
                </a:solidFill>
              </a:rPr>
              <a:t>繼續新增職缺</a:t>
            </a:r>
            <a:endParaRPr lang="en-US" altLang="zh-TW" dirty="0">
              <a:solidFill>
                <a:srgbClr val="92D050"/>
              </a:solidFill>
            </a:endParaRPr>
          </a:p>
          <a:p>
            <a:r>
              <a:rPr lang="en-US" altLang="zh-TW" dirty="0">
                <a:solidFill>
                  <a:srgbClr val="92D050"/>
                </a:solidFill>
              </a:rPr>
              <a:t>	</a:t>
            </a:r>
            <a:r>
              <a:rPr lang="zh-TW" altLang="en-US" dirty="0">
                <a:solidFill>
                  <a:srgbClr val="92D050"/>
                </a:solidFill>
              </a:rPr>
              <a:t>  按這裡↓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6A4E880-0188-437D-6C4A-017F33E8721E}"/>
              </a:ext>
            </a:extLst>
          </p:cNvPr>
          <p:cNvSpPr/>
          <p:nvPr/>
        </p:nvSpPr>
        <p:spPr>
          <a:xfrm>
            <a:off x="3257006" y="2504022"/>
            <a:ext cx="801186" cy="370446"/>
          </a:xfrm>
          <a:prstGeom prst="rect">
            <a:avLst/>
          </a:prstGeom>
          <a:noFill/>
          <a:ln>
            <a:solidFill>
              <a:srgbClr val="08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DF3055C-5C90-9025-33D4-8270B4673466}"/>
              </a:ext>
            </a:extLst>
          </p:cNvPr>
          <p:cNvSpPr/>
          <p:nvPr/>
        </p:nvSpPr>
        <p:spPr>
          <a:xfrm>
            <a:off x="3607489" y="2931427"/>
            <a:ext cx="373437" cy="283870"/>
          </a:xfrm>
          <a:prstGeom prst="rect">
            <a:avLst/>
          </a:prstGeom>
          <a:noFill/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8803514-B696-7295-2A57-343DAF0E9210}"/>
              </a:ext>
            </a:extLst>
          </p:cNvPr>
          <p:cNvSpPr/>
          <p:nvPr/>
        </p:nvSpPr>
        <p:spPr>
          <a:xfrm>
            <a:off x="8627751" y="2931427"/>
            <a:ext cx="373437" cy="370446"/>
          </a:xfrm>
          <a:prstGeom prst="rect">
            <a:avLst/>
          </a:prstGeom>
          <a:noFill/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415B8E31-8DC3-163A-6123-293126B21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8135" y="812530"/>
            <a:ext cx="2633864" cy="4333521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0C4C6B39-67AA-4A80-5868-C07EEF3C7EB1}"/>
              </a:ext>
            </a:extLst>
          </p:cNvPr>
          <p:cNvSpPr/>
          <p:nvPr/>
        </p:nvSpPr>
        <p:spPr>
          <a:xfrm>
            <a:off x="10597309" y="4859383"/>
            <a:ext cx="575788" cy="277196"/>
          </a:xfrm>
          <a:prstGeom prst="rect">
            <a:avLst/>
          </a:prstGeom>
          <a:noFill/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0931F22-85E3-F978-17C4-0C4A3212A90A}"/>
              </a:ext>
            </a:extLst>
          </p:cNvPr>
          <p:cNvSpPr/>
          <p:nvPr/>
        </p:nvSpPr>
        <p:spPr>
          <a:xfrm>
            <a:off x="9558135" y="812529"/>
            <a:ext cx="2633864" cy="4037381"/>
          </a:xfrm>
          <a:prstGeom prst="rect">
            <a:avLst/>
          </a:prstGeom>
          <a:noFill/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D682AC65-1D74-2FB3-61CD-DA1700695214}"/>
              </a:ext>
            </a:extLst>
          </p:cNvPr>
          <p:cNvSpPr txBox="1"/>
          <p:nvPr/>
        </p:nvSpPr>
        <p:spPr>
          <a:xfrm>
            <a:off x="8337366" y="2803538"/>
            <a:ext cx="54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CC66FF"/>
                </a:solidFill>
              </a:rPr>
              <a:t>1.</a:t>
            </a:r>
            <a:endParaRPr lang="zh-TW" altLang="en-US" dirty="0">
              <a:solidFill>
                <a:srgbClr val="CC66FF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F38A12EE-B5FE-B2C7-DDA2-A5CF4AEF1471}"/>
              </a:ext>
            </a:extLst>
          </p:cNvPr>
          <p:cNvSpPr txBox="1"/>
          <p:nvPr/>
        </p:nvSpPr>
        <p:spPr>
          <a:xfrm>
            <a:off x="9869855" y="760693"/>
            <a:ext cx="54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CC66FF"/>
                </a:solidFill>
              </a:rPr>
              <a:t>2.</a:t>
            </a:r>
            <a:endParaRPr lang="zh-TW" altLang="en-US" dirty="0">
              <a:solidFill>
                <a:srgbClr val="CC66FF"/>
              </a:solidFill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0BC3C422-998E-B87E-5058-81AC6AE6C466}"/>
              </a:ext>
            </a:extLst>
          </p:cNvPr>
          <p:cNvSpPr txBox="1"/>
          <p:nvPr/>
        </p:nvSpPr>
        <p:spPr>
          <a:xfrm>
            <a:off x="10231558" y="4849910"/>
            <a:ext cx="54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CC66FF"/>
                </a:solidFill>
              </a:rPr>
              <a:t>3.</a:t>
            </a:r>
            <a:endParaRPr lang="zh-TW" altLang="en-US" dirty="0">
              <a:solidFill>
                <a:srgbClr val="CC66FF"/>
              </a:solidFill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616AA19E-0723-AD87-6982-6A2F6E6C3144}"/>
              </a:ext>
            </a:extLst>
          </p:cNvPr>
          <p:cNvSpPr txBox="1"/>
          <p:nvPr/>
        </p:nvSpPr>
        <p:spPr>
          <a:xfrm>
            <a:off x="3308329" y="2777425"/>
            <a:ext cx="54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CC66FF"/>
                </a:solidFill>
              </a:rPr>
              <a:t>4.</a:t>
            </a:r>
            <a:endParaRPr lang="zh-TW" altLang="en-US" dirty="0">
              <a:solidFill>
                <a:srgbClr val="CC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94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36" y="1400803"/>
            <a:ext cx="9198864" cy="5290143"/>
          </a:xfrm>
          <a:prstGeom prst="rect">
            <a:avLst/>
          </a:prstGeom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5165" y="167054"/>
            <a:ext cx="11146536" cy="14859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媒合階段  </a:t>
            </a:r>
            <a:br>
              <a:rPr lang="en-US" altLang="zh-TW" dirty="0"/>
            </a:br>
            <a:r>
              <a:rPr lang="zh-TW" altLang="en-US" dirty="0"/>
              <a:t>企業收到履歷，可決定是否面試</a:t>
            </a:r>
            <a:r>
              <a:rPr lang="en-US" altLang="zh-TW" dirty="0"/>
              <a:t>or</a:t>
            </a:r>
            <a:r>
              <a:rPr lang="zh-TW" altLang="en-US" dirty="0"/>
              <a:t>錄取</a:t>
            </a:r>
            <a:r>
              <a:rPr lang="en-US" altLang="zh-TW" dirty="0"/>
              <a:t>or</a:t>
            </a:r>
            <a:r>
              <a:rPr lang="zh-TW" altLang="en-US" dirty="0"/>
              <a:t>婉拒</a:t>
            </a:r>
          </a:p>
        </p:txBody>
      </p:sp>
      <p:sp>
        <p:nvSpPr>
          <p:cNvPr id="5" name="矩形 4"/>
          <p:cNvSpPr/>
          <p:nvPr/>
        </p:nvSpPr>
        <p:spPr>
          <a:xfrm>
            <a:off x="1089184" y="4570214"/>
            <a:ext cx="1351911" cy="24525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4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2823" y="4492786"/>
            <a:ext cx="4234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chemeClr val="accent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1.</a:t>
            </a:r>
          </a:p>
        </p:txBody>
      </p:sp>
      <p:sp>
        <p:nvSpPr>
          <p:cNvPr id="7" name="矩形 6"/>
          <p:cNvSpPr/>
          <p:nvPr/>
        </p:nvSpPr>
        <p:spPr>
          <a:xfrm>
            <a:off x="8244012" y="4154331"/>
            <a:ext cx="34817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accent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2.</a:t>
            </a:r>
          </a:p>
        </p:txBody>
      </p:sp>
      <p:sp>
        <p:nvSpPr>
          <p:cNvPr id="8" name="矩形 7"/>
          <p:cNvSpPr/>
          <p:nvPr/>
        </p:nvSpPr>
        <p:spPr>
          <a:xfrm>
            <a:off x="8592184" y="4154330"/>
            <a:ext cx="1581216" cy="36933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FF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48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1007" y="148405"/>
            <a:ext cx="11064240" cy="14859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媒合階段 </a:t>
            </a:r>
            <a:br>
              <a:rPr lang="en-US" altLang="zh-TW" dirty="0"/>
            </a:br>
            <a:r>
              <a:rPr lang="zh-TW" altLang="en-US" dirty="0"/>
              <a:t>企業收到履歷，可決定是否面試</a:t>
            </a:r>
            <a:r>
              <a:rPr lang="en-US" altLang="zh-TW" dirty="0"/>
              <a:t>or</a:t>
            </a:r>
            <a:r>
              <a:rPr lang="zh-TW" altLang="en-US" dirty="0"/>
              <a:t>錄取</a:t>
            </a:r>
            <a:r>
              <a:rPr lang="en-US" altLang="zh-TW" dirty="0"/>
              <a:t>or</a:t>
            </a:r>
            <a:r>
              <a:rPr lang="zh-TW" altLang="en-US" dirty="0"/>
              <a:t>婉拒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07" y="1634305"/>
            <a:ext cx="6243881" cy="5095678"/>
          </a:xfrm>
          <a:prstGeom prst="rect">
            <a:avLst/>
          </a:prstGeom>
        </p:spPr>
      </p:pic>
      <p:sp>
        <p:nvSpPr>
          <p:cNvPr id="8" name="內容版面配置區 2"/>
          <p:cNvSpPr txBox="1">
            <a:spLocks/>
          </p:cNvSpPr>
          <p:nvPr/>
        </p:nvSpPr>
        <p:spPr>
          <a:xfrm>
            <a:off x="7619135" y="1970532"/>
            <a:ext cx="2958011" cy="2742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solidFill>
                  <a:srgbClr val="CC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寄送面試通知，系統會自動帶入範本，企業請記得</a:t>
            </a:r>
            <a:r>
              <a:rPr lang="zh-TW" altLang="en-US" sz="2800" b="1" dirty="0">
                <a:solidFill>
                  <a:schemeClr val="accent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留下聯繫方式</a:t>
            </a:r>
            <a:r>
              <a:rPr lang="zh-TW" altLang="en-US" sz="2800" dirty="0">
                <a:solidFill>
                  <a:srgbClr val="CC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哦。</a:t>
            </a:r>
            <a:endParaRPr lang="en-US" altLang="zh-TW" sz="2800" dirty="0">
              <a:solidFill>
                <a:srgbClr val="CC99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61007" y="1517904"/>
            <a:ext cx="986081" cy="5303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554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9264" y="192024"/>
            <a:ext cx="11018520" cy="14859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媒合階段 </a:t>
            </a:r>
            <a:br>
              <a:rPr lang="en-US" altLang="zh-TW" dirty="0"/>
            </a:br>
            <a:r>
              <a:rPr lang="zh-TW" altLang="en-US" dirty="0"/>
              <a:t>企業收到履歷，可決定是否面試</a:t>
            </a:r>
            <a:r>
              <a:rPr lang="en-US" altLang="zh-TW" dirty="0"/>
              <a:t>or</a:t>
            </a:r>
            <a:r>
              <a:rPr lang="zh-TW" altLang="en-US" dirty="0"/>
              <a:t>錄取</a:t>
            </a:r>
            <a:r>
              <a:rPr lang="en-US" altLang="zh-TW" dirty="0"/>
              <a:t>or</a:t>
            </a:r>
            <a:r>
              <a:rPr lang="zh-TW" altLang="en-US" dirty="0"/>
              <a:t>婉拒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64" y="1641348"/>
            <a:ext cx="5374805" cy="502462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403" y="4567836"/>
            <a:ext cx="5342685" cy="2098140"/>
          </a:xfrm>
          <a:prstGeom prst="rect">
            <a:avLst/>
          </a:prstGeo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6344069" y="2048256"/>
            <a:ext cx="5490377" cy="1967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solidFill>
                  <a:srgbClr val="CC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寄送錄取通知，系統會自動帶入範本，企業請記得</a:t>
            </a:r>
            <a:r>
              <a:rPr lang="zh-TW" altLang="en-US" sz="2400" b="1" dirty="0">
                <a:solidFill>
                  <a:schemeClr val="accent2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留下聯繫方式</a:t>
            </a:r>
            <a:r>
              <a:rPr lang="zh-TW" altLang="en-US" sz="2400" dirty="0">
                <a:solidFill>
                  <a:srgbClr val="CC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哦。</a:t>
            </a:r>
            <a:endParaRPr lang="en-US" altLang="zh-TW" sz="2400" dirty="0">
              <a:solidFill>
                <a:srgbClr val="CC99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TW" sz="2400" dirty="0">
              <a:solidFill>
                <a:srgbClr val="CC99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400" dirty="0">
                <a:solidFill>
                  <a:srgbClr val="CC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若婉拒需自行撰寫原因，才能送出。</a:t>
            </a:r>
            <a:endParaRPr lang="en-US" altLang="zh-TW" sz="2400" dirty="0">
              <a:solidFill>
                <a:srgbClr val="CC99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61007" y="1517904"/>
            <a:ext cx="986081" cy="5303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415404" y="4567836"/>
            <a:ext cx="968808" cy="4069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31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9264" y="192024"/>
            <a:ext cx="10963656" cy="14859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媒合階段 </a:t>
            </a:r>
            <a:br>
              <a:rPr lang="en-US" altLang="zh-TW" dirty="0"/>
            </a:br>
            <a:r>
              <a:rPr lang="zh-TW" altLang="en-US" dirty="0"/>
              <a:t>企業看到學生履歷，可主動邀約面試</a:t>
            </a:r>
            <a:r>
              <a:rPr lang="en-US" altLang="zh-TW" dirty="0"/>
              <a:t>or</a:t>
            </a:r>
            <a:r>
              <a:rPr lang="zh-TW" altLang="en-US" dirty="0"/>
              <a:t>直接錄取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9432601" y="2380862"/>
            <a:ext cx="2500319" cy="3589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企業主動邀約：學生求職列表→瀏覽學生履歷，有意願請點</a:t>
            </a:r>
            <a:r>
              <a:rPr lang="en-US" altLang="zh-TW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“</a:t>
            </a:r>
            <a:r>
              <a:rPr lang="zh-TW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面試</a:t>
            </a:r>
            <a:r>
              <a:rPr lang="en-US" altLang="zh-TW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”</a:t>
            </a:r>
            <a:r>
              <a:rPr lang="zh-TW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→確認傳送內容正確 →確認送出→ </a:t>
            </a:r>
            <a:r>
              <a:rPr lang="en-US" altLang="zh-TW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OK</a:t>
            </a:r>
            <a:r>
              <a:rPr lang="zh-TW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，等待學生消息。</a:t>
            </a:r>
            <a:endParaRPr lang="en-US" altLang="zh-TW" dirty="0">
              <a:solidFill>
                <a:srgbClr val="00B0F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>
                <a:solidFill>
                  <a:srgbClr val="E93BFB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企業也可不面試，直接錄取學生。</a:t>
            </a:r>
            <a:endParaRPr lang="en-US" altLang="zh-TW" dirty="0">
              <a:solidFill>
                <a:srgbClr val="E93BFB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" y="1581261"/>
            <a:ext cx="8240833" cy="527673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637907" y="2196196"/>
            <a:ext cx="423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99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278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電子化表單</a:t>
            </a:r>
            <a:r>
              <a:rPr lang="en-US" altLang="zh-TW" dirty="0"/>
              <a:t>【</a:t>
            </a:r>
            <a:r>
              <a:rPr lang="zh-TW" altLang="en-US" dirty="0"/>
              <a:t>實習前</a:t>
            </a:r>
            <a:r>
              <a:rPr lang="en-US" altLang="zh-TW" dirty="0"/>
              <a:t>】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2C7EFC9-3396-1D13-DDE3-CD3BC4C89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606034"/>
              </p:ext>
            </p:extLst>
          </p:nvPr>
        </p:nvGraphicFramePr>
        <p:xfrm>
          <a:off x="2444261" y="1582615"/>
          <a:ext cx="7121771" cy="4581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916">
                  <a:extLst>
                    <a:ext uri="{9D8B030D-6E8A-4147-A177-3AD203B41FA5}">
                      <a16:colId xmlns:a16="http://schemas.microsoft.com/office/drawing/2014/main" val="211306611"/>
                    </a:ext>
                  </a:extLst>
                </a:gridCol>
                <a:gridCol w="1107831">
                  <a:extLst>
                    <a:ext uri="{9D8B030D-6E8A-4147-A177-3AD203B41FA5}">
                      <a16:colId xmlns:a16="http://schemas.microsoft.com/office/drawing/2014/main" val="3113898863"/>
                    </a:ext>
                  </a:extLst>
                </a:gridCol>
                <a:gridCol w="1011115">
                  <a:extLst>
                    <a:ext uri="{9D8B030D-6E8A-4147-A177-3AD203B41FA5}">
                      <a16:colId xmlns:a16="http://schemas.microsoft.com/office/drawing/2014/main" val="2040999400"/>
                    </a:ext>
                  </a:extLst>
                </a:gridCol>
                <a:gridCol w="1015192">
                  <a:extLst>
                    <a:ext uri="{9D8B030D-6E8A-4147-A177-3AD203B41FA5}">
                      <a16:colId xmlns:a16="http://schemas.microsoft.com/office/drawing/2014/main" val="3669785395"/>
                    </a:ext>
                  </a:extLst>
                </a:gridCol>
                <a:gridCol w="1147717">
                  <a:extLst>
                    <a:ext uri="{9D8B030D-6E8A-4147-A177-3AD203B41FA5}">
                      <a16:colId xmlns:a16="http://schemas.microsoft.com/office/drawing/2014/main" val="696142934"/>
                    </a:ext>
                  </a:extLst>
                </a:gridCol>
              </a:tblGrid>
              <a:tr h="4103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實習前表單填寫</a:t>
                      </a:r>
                      <a:endParaRPr lang="zh-TW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學生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公司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教師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系辦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273189"/>
                  </a:ext>
                </a:extLst>
              </a:tr>
              <a:tr h="384056">
                <a:tc>
                  <a:txBody>
                    <a:bodyPr/>
                    <a:lstStyle/>
                    <a:p>
                      <a:pPr algn="l"/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個別實習計畫書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7490095"/>
                  </a:ext>
                </a:extLst>
              </a:tr>
              <a:tr h="384056">
                <a:tc>
                  <a:txBody>
                    <a:bodyPr/>
                    <a:lstStyle/>
                    <a:p>
                      <a:pPr algn="l"/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家長同意書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0259411"/>
                  </a:ext>
                </a:extLst>
              </a:tr>
              <a:tr h="662892">
                <a:tc>
                  <a:txBody>
                    <a:bodyPr/>
                    <a:lstStyle/>
                    <a:p>
                      <a:pPr algn="l"/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職場安全講習</a:t>
                      </a:r>
                      <a:endParaRPr lang="en-US" altLang="zh-TW" b="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線上課程完成截圖</a:t>
                      </a:r>
                      <a:r>
                        <a:rPr lang="en-US" altLang="zh-TW" b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3861582"/>
                  </a:ext>
                </a:extLst>
              </a:tr>
              <a:tr h="384056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實習機構評估表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7433072"/>
                  </a:ext>
                </a:extLst>
              </a:tr>
              <a:tr h="4650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校外實習機構基本資料表</a:t>
                      </a:r>
                      <a:endParaRPr lang="en-US" altLang="zh-TW" sz="1800" b="0" dirty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8140451"/>
                  </a:ext>
                </a:extLst>
              </a:tr>
              <a:tr h="384056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校外實習合約書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9543583"/>
                  </a:ext>
                </a:extLst>
              </a:tr>
              <a:tr h="460005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校外實習意外險投保名單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6414243"/>
                  </a:ext>
                </a:extLst>
              </a:tr>
              <a:tr h="38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校外實習學生資料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66001"/>
                  </a:ext>
                </a:extLst>
              </a:tr>
              <a:tr h="6628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各系所執行實習課程成果報告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✔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6504172"/>
                  </a:ext>
                </a:extLst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42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電子化表單</a:t>
            </a:r>
            <a:r>
              <a:rPr lang="en-US" altLang="zh-TW" dirty="0"/>
              <a:t>【</a:t>
            </a:r>
            <a:r>
              <a:rPr lang="zh-TW" altLang="en-US" dirty="0"/>
              <a:t>實習中</a:t>
            </a:r>
            <a:r>
              <a:rPr lang="en-US" altLang="zh-TW" dirty="0"/>
              <a:t>】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5E3D18D3-1605-0CE2-DE90-0C0125C43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663019"/>
              </p:ext>
            </p:extLst>
          </p:nvPr>
        </p:nvGraphicFramePr>
        <p:xfrm>
          <a:off x="2540976" y="1608991"/>
          <a:ext cx="6734909" cy="4693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251">
                  <a:extLst>
                    <a:ext uri="{9D8B030D-6E8A-4147-A177-3AD203B41FA5}">
                      <a16:colId xmlns:a16="http://schemas.microsoft.com/office/drawing/2014/main" val="211306611"/>
                    </a:ext>
                  </a:extLst>
                </a:gridCol>
                <a:gridCol w="1200749">
                  <a:extLst>
                    <a:ext uri="{9D8B030D-6E8A-4147-A177-3AD203B41FA5}">
                      <a16:colId xmlns:a16="http://schemas.microsoft.com/office/drawing/2014/main" val="3113898863"/>
                    </a:ext>
                  </a:extLst>
                </a:gridCol>
                <a:gridCol w="965864">
                  <a:extLst>
                    <a:ext uri="{9D8B030D-6E8A-4147-A177-3AD203B41FA5}">
                      <a16:colId xmlns:a16="http://schemas.microsoft.com/office/drawing/2014/main" val="2040999400"/>
                    </a:ext>
                  </a:extLst>
                </a:gridCol>
                <a:gridCol w="1030874">
                  <a:extLst>
                    <a:ext uri="{9D8B030D-6E8A-4147-A177-3AD203B41FA5}">
                      <a16:colId xmlns:a16="http://schemas.microsoft.com/office/drawing/2014/main" val="3874552764"/>
                    </a:ext>
                  </a:extLst>
                </a:gridCol>
                <a:gridCol w="1051171">
                  <a:extLst>
                    <a:ext uri="{9D8B030D-6E8A-4147-A177-3AD203B41FA5}">
                      <a16:colId xmlns:a16="http://schemas.microsoft.com/office/drawing/2014/main" val="696142934"/>
                    </a:ext>
                  </a:extLst>
                </a:gridCol>
              </a:tblGrid>
              <a:tr h="43759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/>
                        <a:t>實習中表單填寫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學生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公司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教師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系辦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273189"/>
                  </a:ext>
                </a:extLst>
              </a:tr>
              <a:tr h="6579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校外實習心得報告</a:t>
                      </a:r>
                      <a:endParaRPr lang="en-US" altLang="zh-TW" sz="1800" b="0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(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期末考前須填寫完成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)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7490095"/>
                  </a:ext>
                </a:extLst>
              </a:tr>
              <a:tr h="6579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實習學生滿意度問卷 </a:t>
                      </a:r>
                      <a:endParaRPr lang="en-US" altLang="zh-TW" sz="1800" b="0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(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期末考前須填寫完成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0259411"/>
                  </a:ext>
                </a:extLst>
              </a:tr>
              <a:tr h="7068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校外實習日誌</a:t>
                      </a:r>
                      <a:endParaRPr lang="en-US" altLang="zh-TW" sz="1800" b="0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(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依各系規範，非必填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837995"/>
                  </a:ext>
                </a:extLst>
              </a:tr>
              <a:tr h="409546">
                <a:tc>
                  <a:txBody>
                    <a:bodyPr/>
                    <a:lstStyle/>
                    <a:p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實習輔導訪視表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-1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3861582"/>
                  </a:ext>
                </a:extLst>
              </a:tr>
              <a:tr h="409546">
                <a:tc>
                  <a:txBody>
                    <a:bodyPr/>
                    <a:lstStyle/>
                    <a:p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實習輔導訪視表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-2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7433072"/>
                  </a:ext>
                </a:extLst>
              </a:tr>
              <a:tr h="7068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轉換實習單位申請書 </a:t>
                      </a:r>
                      <a:endParaRPr lang="en-US" altLang="zh-TW" sz="1800" b="0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(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非必填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8140451"/>
                  </a:ext>
                </a:extLst>
              </a:tr>
              <a:tr h="706888">
                <a:tc>
                  <a:txBody>
                    <a:bodyPr/>
                    <a:lstStyle/>
                    <a:p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終止實習申請書 </a:t>
                      </a:r>
                      <a:endParaRPr lang="en-US" altLang="zh-TW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非必填</a:t>
                      </a:r>
                      <a:r>
                        <a:rPr lang="en-US" altLang="zh-TW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9543583"/>
                  </a:ext>
                </a:extLst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156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電子化表單</a:t>
            </a:r>
            <a:r>
              <a:rPr lang="en-US" altLang="zh-TW" dirty="0"/>
              <a:t>【</a:t>
            </a:r>
            <a:r>
              <a:rPr lang="zh-TW" altLang="en-US" dirty="0"/>
              <a:t>實習後</a:t>
            </a:r>
            <a:r>
              <a:rPr lang="en-US" altLang="zh-TW" dirty="0"/>
              <a:t>】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988C4DF-162C-9C63-AE82-01B352B26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455022"/>
              </p:ext>
            </p:extLst>
          </p:nvPr>
        </p:nvGraphicFramePr>
        <p:xfrm>
          <a:off x="2426094" y="1567962"/>
          <a:ext cx="6955297" cy="3294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21">
                  <a:extLst>
                    <a:ext uri="{9D8B030D-6E8A-4147-A177-3AD203B41FA5}">
                      <a16:colId xmlns:a16="http://schemas.microsoft.com/office/drawing/2014/main" val="211306611"/>
                    </a:ext>
                  </a:extLst>
                </a:gridCol>
                <a:gridCol w="1020448">
                  <a:extLst>
                    <a:ext uri="{9D8B030D-6E8A-4147-A177-3AD203B41FA5}">
                      <a16:colId xmlns:a16="http://schemas.microsoft.com/office/drawing/2014/main" val="3113898863"/>
                    </a:ext>
                  </a:extLst>
                </a:gridCol>
                <a:gridCol w="1068195">
                  <a:extLst>
                    <a:ext uri="{9D8B030D-6E8A-4147-A177-3AD203B41FA5}">
                      <a16:colId xmlns:a16="http://schemas.microsoft.com/office/drawing/2014/main" val="2040999400"/>
                    </a:ext>
                  </a:extLst>
                </a:gridCol>
                <a:gridCol w="1068195">
                  <a:extLst>
                    <a:ext uri="{9D8B030D-6E8A-4147-A177-3AD203B41FA5}">
                      <a16:colId xmlns:a16="http://schemas.microsoft.com/office/drawing/2014/main" val="4250785326"/>
                    </a:ext>
                  </a:extLst>
                </a:gridCol>
                <a:gridCol w="1098638">
                  <a:extLst>
                    <a:ext uri="{9D8B030D-6E8A-4147-A177-3AD203B41FA5}">
                      <a16:colId xmlns:a16="http://schemas.microsoft.com/office/drawing/2014/main" val="696142934"/>
                    </a:ext>
                  </a:extLst>
                </a:gridCol>
              </a:tblGrid>
              <a:tr h="48572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實習後表單填寫</a:t>
                      </a:r>
                      <a:endParaRPr lang="zh-TW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學生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公司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教師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系辦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273189"/>
                  </a:ext>
                </a:extLst>
              </a:tr>
              <a:tr h="454585">
                <a:tc>
                  <a:txBody>
                    <a:bodyPr/>
                    <a:lstStyle/>
                    <a:p>
                      <a:r>
                        <a:rPr lang="zh-TW" altLang="en-US" b="0" dirty="0">
                          <a:solidFill>
                            <a:schemeClr val="tx1"/>
                          </a:solidFill>
                        </a:rPr>
                        <a:t>實習成績考核表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490095"/>
                  </a:ext>
                </a:extLst>
              </a:tr>
              <a:tr h="784626">
                <a:tc>
                  <a:txBody>
                    <a:bodyPr/>
                    <a:lstStyle/>
                    <a:p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實習機構滿意問卷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zh-TW" altLang="en-US" dirty="0"/>
                    </a:p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59411"/>
                  </a:ext>
                </a:extLst>
              </a:tr>
              <a:tr h="784626">
                <a:tc>
                  <a:txBody>
                    <a:bodyPr/>
                    <a:lstStyle/>
                    <a:p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實習證明書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zh-TW" altLang="en-US" dirty="0"/>
                    </a:p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861582"/>
                  </a:ext>
                </a:extLst>
              </a:tr>
              <a:tr h="784626">
                <a:tc>
                  <a:txBody>
                    <a:bodyPr/>
                    <a:lstStyle/>
                    <a:p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+mn-ea"/>
                        </a:rPr>
                        <a:t>實習機構實習成績考核表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zh-TW" altLang="en-US" dirty="0"/>
                    </a:p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433072"/>
                  </a:ext>
                </a:extLst>
              </a:tr>
            </a:tbl>
          </a:graphicData>
        </a:graphic>
      </p:graphicFrame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1371600" y="5222631"/>
            <a:ext cx="9935308" cy="1380394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媒合成功，請選</a:t>
            </a:r>
            <a:r>
              <a:rPr lang="en-US" altLang="zh-TW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“</a:t>
            </a:r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實習專區</a:t>
            </a:r>
            <a:r>
              <a:rPr lang="en-US" altLang="zh-TW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”</a:t>
            </a:r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，就可以看到電子化表單。</a:t>
            </a:r>
            <a:endParaRPr lang="en-US" altLang="zh-TW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因表單眾多，後續以</a:t>
            </a:r>
            <a:r>
              <a:rPr lang="en-US" altLang="zh-TW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”</a:t>
            </a:r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學生個別實習計畫</a:t>
            </a:r>
            <a:r>
              <a:rPr lang="en-US" altLang="zh-TW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”</a:t>
            </a:r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為例。</a:t>
            </a:r>
            <a:endParaRPr lang="en-US" altLang="zh-TW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所有表單大原則：紅字皆為必填，拉到最末端會有簽名區。</a:t>
            </a:r>
            <a:endParaRPr lang="en-US" altLang="zh-TW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694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3192" y="149469"/>
            <a:ext cx="9601200" cy="1485900"/>
          </a:xfrm>
        </p:spPr>
        <p:txBody>
          <a:bodyPr/>
          <a:lstStyle/>
          <a:p>
            <a:r>
              <a:rPr lang="zh-TW" altLang="en-US" dirty="0"/>
              <a:t>媒合成功 企業介面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6455" t="20789" r="16345" b="4789"/>
          <a:stretch/>
        </p:blipFill>
        <p:spPr>
          <a:xfrm>
            <a:off x="923192" y="945173"/>
            <a:ext cx="9251706" cy="5763358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386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061" y="263769"/>
            <a:ext cx="10691446" cy="1485900"/>
          </a:xfrm>
        </p:spPr>
        <p:txBody>
          <a:bodyPr>
            <a:normAutofit/>
          </a:bodyPr>
          <a:lstStyle/>
          <a:p>
            <a:r>
              <a:rPr lang="zh-TW" altLang="en-US" dirty="0"/>
              <a:t>媒合成功 企業介面：學生個別實習計畫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1637" t="13489" r="21458" b="7477"/>
          <a:stretch/>
        </p:blipFill>
        <p:spPr>
          <a:xfrm>
            <a:off x="844061" y="1006719"/>
            <a:ext cx="7320828" cy="571939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32017" t="16191" r="32182" b="8204"/>
          <a:stretch/>
        </p:blipFill>
        <p:spPr>
          <a:xfrm>
            <a:off x="8299303" y="1006719"/>
            <a:ext cx="3786021" cy="4497266"/>
          </a:xfrm>
          <a:prstGeom prst="rect">
            <a:avLst/>
          </a:prstGeo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8272029" y="5629968"/>
            <a:ext cx="3919971" cy="1096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CC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紅字為需要填寫的區域。</a:t>
            </a:r>
            <a:endParaRPr lang="en-US" altLang="zh-TW" dirty="0">
              <a:solidFill>
                <a:srgbClr val="CC99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>
                <a:solidFill>
                  <a:srgbClr val="CC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填寫完成拉到最下方，點擊後簽名即可送出。</a:t>
            </a:r>
            <a:endParaRPr lang="en-US" altLang="zh-TW" dirty="0">
              <a:solidFill>
                <a:srgbClr val="CC99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A64D3F3-8007-823B-FB07-803B7F97F41E}"/>
              </a:ext>
            </a:extLst>
          </p:cNvPr>
          <p:cNvSpPr/>
          <p:nvPr/>
        </p:nvSpPr>
        <p:spPr>
          <a:xfrm>
            <a:off x="8299303" y="1442214"/>
            <a:ext cx="3666274" cy="6304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218E755-1F93-43F4-2ABF-19869C663534}"/>
              </a:ext>
            </a:extLst>
          </p:cNvPr>
          <p:cNvSpPr/>
          <p:nvPr/>
        </p:nvSpPr>
        <p:spPr>
          <a:xfrm>
            <a:off x="10781211" y="4621339"/>
            <a:ext cx="1283940" cy="6304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1957346-7F63-4F1D-EDE3-82056D94619A}"/>
              </a:ext>
            </a:extLst>
          </p:cNvPr>
          <p:cNvSpPr/>
          <p:nvPr/>
        </p:nvSpPr>
        <p:spPr>
          <a:xfrm>
            <a:off x="9628912" y="5220856"/>
            <a:ext cx="1017885" cy="2772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8FC397B-BE4C-E3F7-0DA4-44E0C75419F5}"/>
              </a:ext>
            </a:extLst>
          </p:cNvPr>
          <p:cNvSpPr/>
          <p:nvPr/>
        </p:nvSpPr>
        <p:spPr>
          <a:xfrm>
            <a:off x="2230980" y="2003039"/>
            <a:ext cx="2210391" cy="6095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443FC4F-55EF-AE9A-7BDD-3F2FFCF6CB94}"/>
              </a:ext>
            </a:extLst>
          </p:cNvPr>
          <p:cNvSpPr/>
          <p:nvPr/>
        </p:nvSpPr>
        <p:spPr>
          <a:xfrm>
            <a:off x="4441371" y="2003039"/>
            <a:ext cx="2210391" cy="2089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057D76C-C15D-7EF5-8FE4-70D33EE5CCF6}"/>
              </a:ext>
            </a:extLst>
          </p:cNvPr>
          <p:cNvSpPr/>
          <p:nvPr/>
        </p:nvSpPr>
        <p:spPr>
          <a:xfrm>
            <a:off x="2230980" y="4260108"/>
            <a:ext cx="4420782" cy="21932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F12657C-643F-5382-EE34-778C06FEA467}"/>
              </a:ext>
            </a:extLst>
          </p:cNvPr>
          <p:cNvSpPr/>
          <p:nvPr/>
        </p:nvSpPr>
        <p:spPr>
          <a:xfrm>
            <a:off x="7534500" y="3230907"/>
            <a:ext cx="399009" cy="357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8201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15" name="資料庫圖表 14"/>
          <p:cNvGraphicFramePr/>
          <p:nvPr>
            <p:extLst>
              <p:ext uri="{D42A27DB-BD31-4B8C-83A1-F6EECF244321}">
                <p14:modId xmlns:p14="http://schemas.microsoft.com/office/powerpoint/2010/main" val="2291182995"/>
              </p:ext>
            </p:extLst>
          </p:nvPr>
        </p:nvGraphicFramePr>
        <p:xfrm>
          <a:off x="2031999" y="363894"/>
          <a:ext cx="8810171" cy="6335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副標題 2"/>
          <p:cNvSpPr txBox="1">
            <a:spLocks/>
          </p:cNvSpPr>
          <p:nvPr/>
        </p:nvSpPr>
        <p:spPr>
          <a:xfrm>
            <a:off x="1026533" y="2466421"/>
            <a:ext cx="1197508" cy="213079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6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目</a:t>
            </a:r>
            <a:endParaRPr lang="en-US" altLang="zh-TW" sz="6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6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錄</a:t>
            </a:r>
          </a:p>
        </p:txBody>
      </p:sp>
      <p:sp>
        <p:nvSpPr>
          <p:cNvPr id="18" name="副標題 2"/>
          <p:cNvSpPr txBox="1">
            <a:spLocks/>
          </p:cNvSpPr>
          <p:nvPr/>
        </p:nvSpPr>
        <p:spPr>
          <a:xfrm>
            <a:off x="2408615" y="1070560"/>
            <a:ext cx="1342291" cy="407895"/>
          </a:xfrm>
          <a:prstGeom prst="rect">
            <a:avLst/>
          </a:prstGeom>
        </p:spPr>
        <p:txBody>
          <a:bodyPr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P2-P8</a:t>
            </a:r>
          </a:p>
        </p:txBody>
      </p:sp>
      <p:sp>
        <p:nvSpPr>
          <p:cNvPr id="19" name="副標題 2"/>
          <p:cNvSpPr txBox="1">
            <a:spLocks/>
          </p:cNvSpPr>
          <p:nvPr/>
        </p:nvSpPr>
        <p:spPr>
          <a:xfrm>
            <a:off x="2654278" y="2466421"/>
            <a:ext cx="1635604" cy="362362"/>
          </a:xfrm>
          <a:prstGeom prst="rect">
            <a:avLst/>
          </a:prstGeom>
        </p:spPr>
        <p:txBody>
          <a:bodyPr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P9-P14</a:t>
            </a:r>
          </a:p>
        </p:txBody>
      </p:sp>
      <p:sp>
        <p:nvSpPr>
          <p:cNvPr id="20" name="副標題 2"/>
          <p:cNvSpPr txBox="1">
            <a:spLocks/>
          </p:cNvSpPr>
          <p:nvPr/>
        </p:nvSpPr>
        <p:spPr>
          <a:xfrm>
            <a:off x="2654278" y="4090423"/>
            <a:ext cx="1628473" cy="362362"/>
          </a:xfrm>
          <a:prstGeom prst="rect">
            <a:avLst/>
          </a:prstGeom>
        </p:spPr>
        <p:txBody>
          <a:bodyPr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P15-P21</a:t>
            </a:r>
          </a:p>
        </p:txBody>
      </p:sp>
      <p:sp>
        <p:nvSpPr>
          <p:cNvPr id="21" name="副標題 2"/>
          <p:cNvSpPr txBox="1">
            <a:spLocks/>
          </p:cNvSpPr>
          <p:nvPr/>
        </p:nvSpPr>
        <p:spPr>
          <a:xfrm>
            <a:off x="2263530" y="5531540"/>
            <a:ext cx="1632460" cy="362362"/>
          </a:xfrm>
          <a:prstGeom prst="rect">
            <a:avLst/>
          </a:prstGeom>
        </p:spPr>
        <p:txBody>
          <a:bodyPr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8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P22-P25</a:t>
            </a:r>
          </a:p>
        </p:txBody>
      </p:sp>
    </p:spTree>
    <p:extLst>
      <p:ext uri="{BB962C8B-B14F-4D97-AF65-F5344CB8AC3E}">
        <p14:creationId xmlns:p14="http://schemas.microsoft.com/office/powerpoint/2010/main" val="900857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5946" y="259407"/>
            <a:ext cx="10691446" cy="1485900"/>
          </a:xfrm>
        </p:spPr>
        <p:txBody>
          <a:bodyPr>
            <a:normAutofit/>
          </a:bodyPr>
          <a:lstStyle/>
          <a:p>
            <a:r>
              <a:rPr lang="zh-TW" altLang="en-US" dirty="0"/>
              <a:t>媒合成功 企業介面：學生個別實習計畫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1637" t="13489" r="21458" b="7477"/>
          <a:stretch/>
        </p:blipFill>
        <p:spPr>
          <a:xfrm>
            <a:off x="782514" y="920413"/>
            <a:ext cx="7116184" cy="5559518"/>
          </a:xfrm>
          <a:prstGeom prst="rect">
            <a:avLst/>
          </a:prstGeo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8062547" y="5629968"/>
            <a:ext cx="3604845" cy="122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dirty="0">
                <a:solidFill>
                  <a:srgbClr val="CC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導入</a:t>
            </a:r>
            <a:r>
              <a:rPr lang="en-US" altLang="zh-TW" sz="1800" dirty="0">
                <a:solidFill>
                  <a:srgbClr val="CC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AI</a:t>
            </a:r>
            <a:r>
              <a:rPr lang="zh-TW" altLang="en-US" sz="1800" dirty="0">
                <a:solidFill>
                  <a:srgbClr val="CC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功能：</a:t>
            </a:r>
            <a:r>
              <a:rPr lang="en-US" altLang="zh-TW" sz="1800" dirty="0">
                <a:solidFill>
                  <a:srgbClr val="CC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		</a:t>
            </a:r>
            <a:r>
              <a:rPr lang="zh-TW" altLang="en-US" sz="1800" dirty="0">
                <a:solidFill>
                  <a:srgbClr val="CC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  輸入</a:t>
            </a:r>
            <a:r>
              <a:rPr lang="en-US" altLang="zh-TW" sz="1800" dirty="0">
                <a:solidFill>
                  <a:srgbClr val="CC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”</a:t>
            </a:r>
            <a:r>
              <a:rPr lang="zh-TW" altLang="en-US" sz="1800" dirty="0">
                <a:solidFill>
                  <a:srgbClr val="CC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實習目標</a:t>
            </a:r>
            <a:r>
              <a:rPr lang="en-US" altLang="zh-TW" sz="1800" dirty="0">
                <a:solidFill>
                  <a:srgbClr val="CC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”</a:t>
            </a:r>
            <a:r>
              <a:rPr lang="zh-TW" altLang="en-US" sz="1800" dirty="0">
                <a:solidFill>
                  <a:srgbClr val="CC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關鍵字→點</a:t>
            </a:r>
            <a:r>
              <a:rPr lang="en-US" altLang="zh-TW" sz="1800" dirty="0">
                <a:solidFill>
                  <a:srgbClr val="CC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”AI</a:t>
            </a:r>
            <a:r>
              <a:rPr lang="zh-TW" altLang="en-US" sz="1800" dirty="0">
                <a:solidFill>
                  <a:srgbClr val="CC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生成</a:t>
            </a:r>
            <a:r>
              <a:rPr lang="en-US" altLang="zh-TW" sz="1800" dirty="0">
                <a:solidFill>
                  <a:srgbClr val="CC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”</a:t>
            </a:r>
            <a:r>
              <a:rPr lang="zh-TW" altLang="en-US" sz="1800" dirty="0">
                <a:solidFill>
                  <a:srgbClr val="CC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→輸入週數→  確認，即可快速生成如下頁。</a:t>
            </a:r>
            <a:endParaRPr lang="en-US" altLang="zh-TW" sz="1800" dirty="0">
              <a:solidFill>
                <a:srgbClr val="CC99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77" y="934946"/>
            <a:ext cx="4045402" cy="469529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912155" y="3065442"/>
            <a:ext cx="4234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chemeClr val="accent6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1.</a:t>
            </a:r>
          </a:p>
        </p:txBody>
      </p:sp>
      <p:sp>
        <p:nvSpPr>
          <p:cNvPr id="9" name="矩形 8"/>
          <p:cNvSpPr/>
          <p:nvPr/>
        </p:nvSpPr>
        <p:spPr>
          <a:xfrm>
            <a:off x="7271025" y="3132050"/>
            <a:ext cx="352824" cy="315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FF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11047" y="4120322"/>
            <a:ext cx="4298546" cy="4780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FF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79107" y="4835768"/>
            <a:ext cx="453377" cy="263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FF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928689" y="3333668"/>
            <a:ext cx="453377" cy="263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FF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823331" y="3597438"/>
            <a:ext cx="342900" cy="2623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FF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94688" y="4159295"/>
            <a:ext cx="4234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chemeClr val="accent6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2.</a:t>
            </a:r>
          </a:p>
        </p:txBody>
      </p:sp>
      <p:sp>
        <p:nvSpPr>
          <p:cNvPr id="15" name="矩形 14"/>
          <p:cNvSpPr/>
          <p:nvPr/>
        </p:nvSpPr>
        <p:spPr>
          <a:xfrm>
            <a:off x="4150405" y="4699427"/>
            <a:ext cx="4234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chemeClr val="accent6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3.</a:t>
            </a:r>
          </a:p>
        </p:txBody>
      </p:sp>
      <p:sp>
        <p:nvSpPr>
          <p:cNvPr id="16" name="矩形 15"/>
          <p:cNvSpPr/>
          <p:nvPr/>
        </p:nvSpPr>
        <p:spPr>
          <a:xfrm>
            <a:off x="9599770" y="3265497"/>
            <a:ext cx="4234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chemeClr val="accent6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4.</a:t>
            </a:r>
          </a:p>
        </p:txBody>
      </p:sp>
      <p:sp>
        <p:nvSpPr>
          <p:cNvPr id="17" name="矩形 16"/>
          <p:cNvSpPr/>
          <p:nvPr/>
        </p:nvSpPr>
        <p:spPr>
          <a:xfrm>
            <a:off x="10823331" y="3265497"/>
            <a:ext cx="4234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chemeClr val="accent6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5.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60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5795" y="272644"/>
            <a:ext cx="10596282" cy="1485900"/>
          </a:xfrm>
        </p:spPr>
        <p:txBody>
          <a:bodyPr/>
          <a:lstStyle/>
          <a:p>
            <a:r>
              <a:rPr lang="zh-TW" altLang="en-US" dirty="0"/>
              <a:t>媒合成功 企業介面：學生個別實習計畫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33577" t="41641" r="33657" b="33303"/>
          <a:stretch/>
        </p:blipFill>
        <p:spPr>
          <a:xfrm>
            <a:off x="7237103" y="1327637"/>
            <a:ext cx="4105835" cy="176604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25337" t="14866" r="25351" b="7257"/>
          <a:stretch/>
        </p:blipFill>
        <p:spPr>
          <a:xfrm>
            <a:off x="800101" y="1327637"/>
            <a:ext cx="6057290" cy="5380893"/>
          </a:xfrm>
          <a:prstGeom prst="rect">
            <a:avLst/>
          </a:prstGeom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7330034" y="3820819"/>
            <a:ext cx="4091174" cy="2008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solidFill>
                  <a:srgbClr val="CC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AI</a:t>
            </a:r>
            <a:r>
              <a:rPr lang="zh-TW" altLang="en-US" dirty="0">
                <a:solidFill>
                  <a:srgbClr val="CC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生成如不符合現況，亦可自行編修。 。</a:t>
            </a:r>
            <a:endParaRPr lang="en-US" altLang="zh-TW" dirty="0">
              <a:solidFill>
                <a:srgbClr val="CC99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>
                <a:solidFill>
                  <a:srgbClr val="CC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填寫完成拉到最下方，點擊後簽名即可送出。</a:t>
            </a:r>
            <a:endParaRPr lang="en-US" altLang="zh-TW" dirty="0">
              <a:solidFill>
                <a:srgbClr val="CC99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93459" y="2335212"/>
            <a:ext cx="4234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chemeClr val="accent6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6.</a:t>
            </a:r>
          </a:p>
        </p:txBody>
      </p:sp>
      <p:sp>
        <p:nvSpPr>
          <p:cNvPr id="9" name="矩形 8"/>
          <p:cNvSpPr/>
          <p:nvPr/>
        </p:nvSpPr>
        <p:spPr>
          <a:xfrm>
            <a:off x="10500074" y="1351386"/>
            <a:ext cx="4234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chemeClr val="accent6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7.</a:t>
            </a:r>
          </a:p>
        </p:txBody>
      </p:sp>
      <p:sp>
        <p:nvSpPr>
          <p:cNvPr id="10" name="矩形 9"/>
          <p:cNvSpPr/>
          <p:nvPr/>
        </p:nvSpPr>
        <p:spPr>
          <a:xfrm>
            <a:off x="7237103" y="1723393"/>
            <a:ext cx="4109102" cy="13702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FF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05745" y="1517348"/>
            <a:ext cx="540459" cy="2060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FF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21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Rounded MT Bold" panose="020F0704030504030204" pitchFamily="34" charset="0"/>
              </a:rPr>
              <a:t>Q&amp;A</a:t>
            </a:r>
            <a:endParaRPr lang="zh-TW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1485899"/>
            <a:ext cx="10119946" cy="4756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200" dirty="0"/>
              <a:t>Q1</a:t>
            </a:r>
            <a:r>
              <a:rPr lang="zh-TW" altLang="en-US" sz="2200" dirty="0"/>
              <a:t>：學生：我在外面有看到實習機會，我很有興趣，我可以去嗎</a:t>
            </a:r>
            <a:r>
              <a:rPr lang="en-US" altLang="zh-TW" sz="2200" dirty="0"/>
              <a:t>?</a:t>
            </a:r>
          </a:p>
          <a:p>
            <a:pPr marL="0" indent="0">
              <a:buNone/>
            </a:pPr>
            <a:r>
              <a:rPr lang="en-US" altLang="zh-TW" sz="2200" dirty="0"/>
              <a:t>ANS</a:t>
            </a:r>
            <a:r>
              <a:rPr lang="zh-TW" altLang="en-US" sz="2200" dirty="0"/>
              <a:t>：請先與系上確認該實習機會是否符合實習課程目標，如不符合系上實習課程目標，學校無法作為媒介。</a:t>
            </a:r>
            <a:endParaRPr lang="en-US" altLang="zh-TW" sz="2200" dirty="0"/>
          </a:p>
          <a:p>
            <a:pPr marL="0" indent="0">
              <a:buNone/>
            </a:pPr>
            <a:endParaRPr lang="en-US" altLang="zh-TW" sz="2200" dirty="0"/>
          </a:p>
          <a:p>
            <a:pPr marL="0" indent="0">
              <a:buNone/>
            </a:pPr>
            <a:r>
              <a:rPr lang="en-US" altLang="zh-TW" sz="2200" dirty="0"/>
              <a:t>Q2</a:t>
            </a:r>
            <a:r>
              <a:rPr lang="zh-TW" altLang="en-US" sz="2200" dirty="0"/>
              <a:t>：承上題，學生：已跟系辦和實習輔導老師確認有符合系上實習課程目標，接下來我該怎麼做</a:t>
            </a:r>
            <a:r>
              <a:rPr lang="en-US" altLang="zh-TW" sz="2200" dirty="0"/>
              <a:t>?</a:t>
            </a:r>
          </a:p>
          <a:p>
            <a:pPr marL="0" indent="0">
              <a:buNone/>
            </a:pPr>
            <a:r>
              <a:rPr lang="en-US" altLang="zh-TW" sz="2200" dirty="0"/>
              <a:t>ANS</a:t>
            </a:r>
            <a:r>
              <a:rPr lang="zh-TW" altLang="en-US" sz="2200" dirty="0"/>
              <a:t>：註冊並登入</a:t>
            </a:r>
            <a:r>
              <a:rPr lang="en-US" altLang="zh-TW" sz="2200" dirty="0"/>
              <a:t>DIAC</a:t>
            </a:r>
            <a:r>
              <a:rPr lang="zh-TW" altLang="en-US" sz="2200" dirty="0"/>
              <a:t>實習歷程電子化平台</a:t>
            </a:r>
            <a:r>
              <a:rPr lang="en-US" altLang="zh-TW" sz="2200" dirty="0"/>
              <a:t>(</a:t>
            </a:r>
            <a:r>
              <a:rPr lang="zh-TW" altLang="en-US" sz="2200" dirty="0"/>
              <a:t>參考</a:t>
            </a:r>
            <a:r>
              <a:rPr lang="en-US" altLang="zh-TW" sz="2200" dirty="0"/>
              <a:t>P.3)→</a:t>
            </a:r>
            <a:r>
              <a:rPr lang="zh-TW" altLang="en-US" sz="2200" dirty="0"/>
              <a:t>企業刊登職缺</a:t>
            </a:r>
            <a:r>
              <a:rPr lang="en-US" altLang="zh-TW" sz="2200" dirty="0"/>
              <a:t>(</a:t>
            </a:r>
            <a:r>
              <a:rPr lang="zh-TW" altLang="en-US" sz="2200" dirty="0"/>
              <a:t>參考</a:t>
            </a:r>
            <a:r>
              <a:rPr lang="en-US" altLang="zh-TW" sz="2200" dirty="0"/>
              <a:t>P.9)+</a:t>
            </a:r>
            <a:r>
              <a:rPr lang="zh-TW" altLang="en-US" sz="2200" dirty="0"/>
              <a:t>請通知學生註冊</a:t>
            </a:r>
            <a:r>
              <a:rPr lang="en-US" altLang="zh-TW" sz="2200" dirty="0"/>
              <a:t>(</a:t>
            </a:r>
            <a:r>
              <a:rPr lang="zh-TW" altLang="en-US" sz="2200" dirty="0"/>
              <a:t>參考學生註冊</a:t>
            </a:r>
            <a:r>
              <a:rPr lang="en-US" altLang="zh-TW" sz="2200" dirty="0"/>
              <a:t>SOP</a:t>
            </a:r>
            <a:r>
              <a:rPr lang="zh-TW" altLang="en-US" sz="2200" dirty="0"/>
              <a:t>進行註冊及登入刊登履歷</a:t>
            </a:r>
            <a:r>
              <a:rPr lang="en-US" altLang="zh-TW" sz="2200" dirty="0"/>
              <a:t>)→</a:t>
            </a:r>
            <a:r>
              <a:rPr lang="zh-TW" altLang="en-US" sz="2200" dirty="0"/>
              <a:t>媒合階段</a:t>
            </a:r>
            <a:r>
              <a:rPr lang="en-US" altLang="zh-TW" sz="2200" dirty="0"/>
              <a:t>(</a:t>
            </a:r>
            <a:r>
              <a:rPr lang="zh-TW" altLang="en-US" sz="2200" dirty="0"/>
              <a:t>參考</a:t>
            </a:r>
            <a:r>
              <a:rPr lang="en-US" altLang="zh-TW" sz="2200" dirty="0"/>
              <a:t>P.11-P.14) →</a:t>
            </a:r>
            <a:r>
              <a:rPr lang="zh-TW" altLang="en-US" sz="2200" dirty="0"/>
              <a:t>媒合成功，進入實習專區</a:t>
            </a:r>
            <a:r>
              <a:rPr lang="en-US" altLang="zh-TW" sz="2200" dirty="0"/>
              <a:t>(</a:t>
            </a:r>
            <a:r>
              <a:rPr lang="zh-TW" altLang="en-US" sz="2200" dirty="0"/>
              <a:t>參考</a:t>
            </a:r>
            <a:r>
              <a:rPr lang="en-US" altLang="zh-TW" sz="2200" dirty="0"/>
              <a:t>P.15-P.21)</a:t>
            </a:r>
            <a:r>
              <a:rPr lang="zh-TW" altLang="en-US" sz="2200" dirty="0"/>
              <a:t>。</a:t>
            </a:r>
            <a:endParaRPr lang="en-US" altLang="zh-TW" sz="22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Rounded MT Bold" panose="020F0704030504030204" pitchFamily="34" charset="0"/>
              </a:rPr>
              <a:t>Q&amp;A</a:t>
            </a:r>
            <a:endParaRPr lang="zh-TW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1485899"/>
            <a:ext cx="10119946" cy="4580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200" dirty="0"/>
              <a:t>Q3</a:t>
            </a:r>
            <a:r>
              <a:rPr lang="zh-TW" altLang="en-US" sz="2200" dirty="0"/>
              <a:t>：承上題，學生：之前有參加企業的實習職缺說明會，當場就有面試環節，企業有說已錄取我，那我還要再到</a:t>
            </a:r>
            <a:r>
              <a:rPr lang="en-US" altLang="zh-TW" sz="2200" dirty="0"/>
              <a:t>DIAC</a:t>
            </a:r>
            <a:r>
              <a:rPr lang="zh-TW" altLang="en-US" sz="2200" dirty="0"/>
              <a:t>實習歷程電子化平台進行媒合嗎</a:t>
            </a:r>
            <a:r>
              <a:rPr lang="en-US" altLang="zh-TW" sz="2200" dirty="0"/>
              <a:t>?</a:t>
            </a:r>
            <a:r>
              <a:rPr lang="zh-TW" altLang="en-US" sz="2200" dirty="0"/>
              <a:t>這樣有點麻煩。</a:t>
            </a:r>
            <a:endParaRPr lang="en-US" altLang="zh-TW" sz="2200" dirty="0"/>
          </a:p>
          <a:p>
            <a:pPr marL="0" indent="0">
              <a:buNone/>
            </a:pPr>
            <a:r>
              <a:rPr lang="en-US" altLang="zh-TW" sz="2200" dirty="0"/>
              <a:t>ANS</a:t>
            </a:r>
            <a:r>
              <a:rPr lang="zh-TW" altLang="en-US" sz="2200" dirty="0"/>
              <a:t>：對，需要到</a:t>
            </a:r>
            <a:r>
              <a:rPr lang="en-US" altLang="zh-TW" sz="2200" dirty="0"/>
              <a:t>DIAC</a:t>
            </a:r>
            <a:r>
              <a:rPr lang="zh-TW" altLang="en-US" sz="2200" dirty="0"/>
              <a:t>實習歷程電子化平台進行媒合，因為這樣才能進到實習專區，系統會生成一系列的電子表單，雖然校外實習合約書還是要印出來用印大小章，但其它如：學生個別實習計畫、家長同意書、校外實習心得報告</a:t>
            </a:r>
            <a:r>
              <a:rPr lang="en-US" altLang="zh-TW" sz="2200" dirty="0"/>
              <a:t>…</a:t>
            </a:r>
            <a:r>
              <a:rPr lang="zh-TW" altLang="en-US" sz="2200" dirty="0"/>
              <a:t>等文件就不用印出紙本，只要透過網路就可以完成。</a:t>
            </a:r>
            <a:endParaRPr lang="en-US" altLang="zh-TW" sz="2200" dirty="0"/>
          </a:p>
          <a:p>
            <a:pPr marL="0" indent="0">
              <a:buNone/>
            </a:pPr>
            <a:endParaRPr lang="en-US" altLang="zh-TW" sz="2200" dirty="0"/>
          </a:p>
          <a:p>
            <a:pPr marL="0" indent="0">
              <a:buNone/>
            </a:pPr>
            <a:r>
              <a:rPr lang="en-US" altLang="zh-TW" sz="2200" dirty="0"/>
              <a:t>Q4</a:t>
            </a:r>
            <a:r>
              <a:rPr lang="zh-TW" altLang="en-US" sz="2200" dirty="0"/>
              <a:t>：學生：我已經成年了，還要簽家長同意書嗎</a:t>
            </a:r>
            <a:r>
              <a:rPr lang="en-US" altLang="zh-TW" sz="2200" dirty="0"/>
              <a:t>?</a:t>
            </a:r>
          </a:p>
          <a:p>
            <a:pPr marL="0" indent="0">
              <a:buNone/>
            </a:pPr>
            <a:r>
              <a:rPr lang="en-US" altLang="zh-TW" sz="2200" dirty="0"/>
              <a:t>ANS</a:t>
            </a:r>
            <a:r>
              <a:rPr lang="zh-TW" altLang="en-US" sz="2200" dirty="0"/>
              <a:t>：實習期間或長或短，建議還是讓家人知道你即將在外體驗正式的職場生活。表單很人性化，只要點 新增→輸入姓名、系所、年級、班級→送出→點分享連結，就可以貼到例如</a:t>
            </a:r>
            <a:r>
              <a:rPr lang="en-US" altLang="zh-TW" sz="2200" dirty="0"/>
              <a:t>LINE</a:t>
            </a:r>
            <a:r>
              <a:rPr lang="zh-TW" altLang="en-US" sz="2200" dirty="0"/>
              <a:t>等軟體，請家人簽上大名囉。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827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Rounded MT Bold" panose="020F0704030504030204" pitchFamily="34" charset="0"/>
              </a:rPr>
              <a:t>Q&amp;A</a:t>
            </a:r>
            <a:endParaRPr lang="zh-TW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1485899"/>
            <a:ext cx="9601200" cy="45807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2200" dirty="0"/>
              <a:t>Q5</a:t>
            </a:r>
            <a:r>
              <a:rPr lang="zh-TW" altLang="en-US" sz="2200" dirty="0"/>
              <a:t>：企業：我有申請刊登職缺，那我有刊登成功嗎</a:t>
            </a:r>
            <a:r>
              <a:rPr lang="en-US" altLang="zh-TW" sz="2200" dirty="0"/>
              <a:t>?</a:t>
            </a:r>
            <a:r>
              <a:rPr lang="zh-TW" altLang="en-US" sz="2200" dirty="0"/>
              <a:t>學生有來投遞履歷嗎</a:t>
            </a:r>
            <a:r>
              <a:rPr lang="en-US" altLang="zh-TW" sz="2200" dirty="0"/>
              <a:t>?</a:t>
            </a:r>
          </a:p>
          <a:p>
            <a:pPr marL="0" indent="0">
              <a:buNone/>
            </a:pPr>
            <a:r>
              <a:rPr lang="en-US" altLang="zh-TW" sz="2200" dirty="0"/>
              <a:t>ANS</a:t>
            </a:r>
            <a:r>
              <a:rPr lang="zh-TW" altLang="en-US" sz="2200" dirty="0"/>
              <a:t>：職缺審核結果、學生投遞職缺、學生接受</a:t>
            </a:r>
            <a:r>
              <a:rPr lang="en-US" altLang="zh-TW" sz="2200" dirty="0"/>
              <a:t>/</a:t>
            </a:r>
            <a:r>
              <a:rPr lang="zh-TW" altLang="en-US" sz="2200" dirty="0"/>
              <a:t>拒絕面試邀約、學生拒絕錄取，系統都會自動發送信件至您註冊提供的帳號，或是也可以進系統看進度。</a:t>
            </a:r>
            <a:endParaRPr lang="en-US" altLang="zh-TW" sz="2200" dirty="0"/>
          </a:p>
          <a:p>
            <a:pPr marL="0" indent="0">
              <a:buNone/>
            </a:pPr>
            <a:endParaRPr lang="en-US" altLang="zh-TW" sz="2200" dirty="0"/>
          </a:p>
          <a:p>
            <a:pPr marL="0" indent="0">
              <a:buNone/>
            </a:pPr>
            <a:r>
              <a:rPr lang="en-US" altLang="zh-TW" sz="2200" dirty="0"/>
              <a:t>Q6</a:t>
            </a:r>
            <a:r>
              <a:rPr lang="zh-TW" altLang="en-US" sz="2200" dirty="0"/>
              <a:t>：學生：企業說他們有刊登職缺在系統上，但我找不到</a:t>
            </a:r>
            <a:r>
              <a:rPr lang="en-US" altLang="zh-TW" sz="2200" dirty="0"/>
              <a:t>?</a:t>
            </a:r>
          </a:p>
          <a:p>
            <a:pPr marL="0" indent="0">
              <a:buNone/>
            </a:pPr>
            <a:r>
              <a:rPr lang="en-US" altLang="zh-TW" sz="2200" dirty="0"/>
              <a:t>ANS</a:t>
            </a:r>
            <a:r>
              <a:rPr lang="zh-TW" altLang="en-US" sz="2200" dirty="0"/>
              <a:t>：請先確認有無打錯字或異體字，例如： 臺灣</a:t>
            </a:r>
            <a:r>
              <a:rPr lang="en-US" altLang="zh-TW" sz="2200" dirty="0"/>
              <a:t>or</a:t>
            </a:r>
            <a:r>
              <a:rPr lang="zh-TW" altLang="en-US" sz="2200" dirty="0"/>
              <a:t>台灣；或是企業原申請的刊登期間是否已過期，如已過期，需請企業重新刊登職缺。</a:t>
            </a:r>
            <a:endParaRPr lang="en-US" altLang="zh-TW" sz="2200" dirty="0"/>
          </a:p>
          <a:p>
            <a:pPr marL="0" indent="0">
              <a:buNone/>
            </a:pPr>
            <a:endParaRPr lang="en-US" altLang="zh-TW" sz="2200" dirty="0"/>
          </a:p>
          <a:p>
            <a:pPr marL="0" indent="0">
              <a:buNone/>
            </a:pPr>
            <a:r>
              <a:rPr lang="en-US" altLang="zh-TW" sz="2200" dirty="0"/>
              <a:t>Q7</a:t>
            </a:r>
            <a:r>
              <a:rPr lang="zh-TW" altLang="en-US" sz="2200" dirty="0"/>
              <a:t>：媒合階段卡很久了，學生</a:t>
            </a:r>
            <a:r>
              <a:rPr lang="en-US" altLang="zh-TW" sz="2200" dirty="0"/>
              <a:t>/</a:t>
            </a:r>
            <a:r>
              <a:rPr lang="zh-TW" altLang="en-US" sz="2200" dirty="0"/>
              <a:t>企業：要怎麼聯繫對方</a:t>
            </a:r>
            <a:r>
              <a:rPr lang="en-US" altLang="zh-TW" sz="2200" dirty="0"/>
              <a:t>?</a:t>
            </a:r>
          </a:p>
          <a:p>
            <a:pPr marL="0" indent="0">
              <a:buNone/>
            </a:pPr>
            <a:r>
              <a:rPr lang="en-US" altLang="zh-TW" sz="2200" dirty="0"/>
              <a:t>ANS</a:t>
            </a:r>
            <a:r>
              <a:rPr lang="zh-TW" altLang="en-US" sz="2200" dirty="0"/>
              <a:t>：學生：點擊企業名稱，可以看到企業註冊人聯絡方式；</a:t>
            </a:r>
            <a:endParaRPr lang="en-US" altLang="zh-TW" sz="2200" dirty="0"/>
          </a:p>
          <a:p>
            <a:pPr marL="0" indent="0">
              <a:buNone/>
            </a:pPr>
            <a:r>
              <a:rPr lang="zh-TW" altLang="en-US" sz="2200" dirty="0"/>
              <a:t>           企業：進入媒合階段後，點擊學生名字，就可以看到學生聯絡資料。</a:t>
            </a:r>
            <a:endParaRPr lang="en-US" altLang="zh-TW" sz="22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11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80408"/>
            <a:ext cx="9601200" cy="1485900"/>
          </a:xfrm>
        </p:spPr>
        <p:txBody>
          <a:bodyPr/>
          <a:lstStyle/>
          <a:p>
            <a:r>
              <a:rPr lang="en-US" altLang="zh-TW" dirty="0">
                <a:latin typeface="Arial Rounded MT Bold" panose="020F0704030504030204" pitchFamily="34" charset="0"/>
              </a:rPr>
              <a:t>Q&amp;A</a:t>
            </a:r>
            <a:endParaRPr lang="zh-TW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782681"/>
            <a:ext cx="9601200" cy="6075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200" dirty="0"/>
              <a:t>Q8</a:t>
            </a:r>
            <a:r>
              <a:rPr lang="zh-TW" altLang="en-US" sz="2200" dirty="0"/>
              <a:t>：系辦：教育部要求為學生把關實習企業，所以要透過實習機構查詢系統查詢企業是否違規，並且將查詢結果截圖留存。但目前只有企業申請刊登職缺後，我們審核通過時系統會要求上傳查詢截圖，那後續學生媒合成功的截圖要存在哪裡</a:t>
            </a:r>
            <a:r>
              <a:rPr lang="en-US" altLang="zh-TW" sz="2200" dirty="0"/>
              <a:t>?</a:t>
            </a:r>
          </a:p>
          <a:p>
            <a:pPr marL="0" indent="0">
              <a:buNone/>
            </a:pPr>
            <a:r>
              <a:rPr lang="en-US" altLang="zh-TW" sz="2200" dirty="0"/>
              <a:t>ANS</a:t>
            </a:r>
            <a:r>
              <a:rPr lang="zh-TW" altLang="en-US" sz="2200" dirty="0"/>
              <a:t>：如有順利媒合成功，送交</a:t>
            </a:r>
            <a:r>
              <a:rPr lang="zh-TW" altLang="en-US" sz="2200" dirty="0">
                <a:solidFill>
                  <a:schemeClr val="accent6"/>
                </a:solidFill>
              </a:rPr>
              <a:t>校外實習合約書</a:t>
            </a:r>
            <a:r>
              <a:rPr lang="zh-TW" altLang="en-US" sz="2200" dirty="0"/>
              <a:t>用印大小章時，除原本檢附的</a:t>
            </a:r>
            <a:r>
              <a:rPr lang="zh-TW" altLang="en-US" sz="2200" dirty="0">
                <a:solidFill>
                  <a:schemeClr val="accent6"/>
                </a:solidFill>
              </a:rPr>
              <a:t>用印申請單</a:t>
            </a:r>
            <a:r>
              <a:rPr lang="zh-TW" altLang="en-US" sz="2200" dirty="0"/>
              <a:t>，請再檢附</a:t>
            </a:r>
            <a:r>
              <a:rPr lang="zh-TW" altLang="en-US" sz="2200" dirty="0">
                <a:solidFill>
                  <a:schemeClr val="accent6"/>
                </a:solidFill>
              </a:rPr>
              <a:t>查詢截圖</a:t>
            </a:r>
            <a:r>
              <a:rPr lang="en-US" altLang="zh-TW" sz="2200" dirty="0">
                <a:solidFill>
                  <a:schemeClr val="accent6"/>
                </a:solidFill>
              </a:rPr>
              <a:t>(</a:t>
            </a:r>
            <a:r>
              <a:rPr lang="zh-TW" altLang="en-US" sz="2200" dirty="0">
                <a:solidFill>
                  <a:schemeClr val="accent6"/>
                </a:solidFill>
              </a:rPr>
              <a:t>必須截至右下方查詢日期，如下圖</a:t>
            </a:r>
            <a:r>
              <a:rPr lang="en-US" altLang="zh-TW" sz="2200" dirty="0">
                <a:solidFill>
                  <a:schemeClr val="accent6"/>
                </a:solidFill>
              </a:rPr>
              <a:t>)</a:t>
            </a:r>
            <a:r>
              <a:rPr lang="zh-TW" altLang="en-US" sz="2200" dirty="0"/>
              <a:t>。用印完成後，系辦可收到</a:t>
            </a:r>
            <a:r>
              <a:rPr lang="en-US" altLang="zh-TW" sz="2200" dirty="0"/>
              <a:t>							</a:t>
            </a:r>
            <a:r>
              <a:rPr lang="zh-TW" altLang="en-US" sz="2200" dirty="0"/>
              <a:t>              </a:t>
            </a:r>
            <a:r>
              <a:rPr lang="zh-TW" altLang="en-US" sz="2200" dirty="0">
                <a:solidFill>
                  <a:srgbClr val="FF0000"/>
                </a:solidFill>
              </a:rPr>
              <a:t>用印完成的校外實習</a:t>
            </a:r>
            <a:r>
              <a:rPr lang="en-US" altLang="zh-TW" sz="2200" dirty="0">
                <a:solidFill>
                  <a:srgbClr val="FF0000"/>
                </a:solidFill>
              </a:rPr>
              <a:t>							</a:t>
            </a:r>
            <a:r>
              <a:rPr lang="zh-TW" altLang="en-US" sz="2200" dirty="0">
                <a:solidFill>
                  <a:srgbClr val="FF0000"/>
                </a:solidFill>
              </a:rPr>
              <a:t>              合約書及查詢截圖，</a:t>
            </a:r>
            <a:r>
              <a:rPr lang="en-US" altLang="zh-TW" sz="2200" dirty="0">
                <a:solidFill>
                  <a:srgbClr val="FF0000"/>
                </a:solidFill>
              </a:rPr>
              <a:t>							</a:t>
            </a:r>
            <a:r>
              <a:rPr lang="zh-TW" altLang="en-US" sz="2200" dirty="0">
                <a:solidFill>
                  <a:srgbClr val="FF0000"/>
                </a:solidFill>
              </a:rPr>
              <a:t>              再掃描成電子檔存放</a:t>
            </a:r>
            <a:r>
              <a:rPr lang="en-US" altLang="zh-TW" sz="2200" dirty="0">
                <a:solidFill>
                  <a:srgbClr val="FF0000"/>
                </a:solidFill>
              </a:rPr>
              <a:t>							</a:t>
            </a:r>
            <a:r>
              <a:rPr lang="zh-TW" altLang="en-US" sz="2200" dirty="0">
                <a:solidFill>
                  <a:srgbClr val="FF0000"/>
                </a:solidFill>
              </a:rPr>
              <a:t>              至系統</a:t>
            </a:r>
            <a:r>
              <a:rPr lang="zh-TW" altLang="en-US" sz="2200" dirty="0"/>
              <a:t>。</a:t>
            </a:r>
            <a:endParaRPr lang="en-US" altLang="zh-TW" sz="2200" dirty="0"/>
          </a:p>
          <a:p>
            <a:pPr marL="0" indent="0">
              <a:buNone/>
            </a:pPr>
            <a:r>
              <a:rPr lang="en-US" altLang="zh-TW" sz="2200" dirty="0">
                <a:solidFill>
                  <a:srgbClr val="00B050"/>
                </a:solidFill>
              </a:rPr>
              <a:t>※</a:t>
            </a:r>
            <a:r>
              <a:rPr lang="zh-TW" altLang="en-US" sz="2200" dirty="0">
                <a:solidFill>
                  <a:srgbClr val="00B050"/>
                </a:solidFill>
              </a:rPr>
              <a:t>如查詢結果如紅燈</a:t>
            </a:r>
            <a:r>
              <a:rPr lang="en-US" altLang="zh-TW" sz="2200" dirty="0">
                <a:solidFill>
                  <a:srgbClr val="00B050"/>
                </a:solidFill>
              </a:rPr>
              <a:t>							</a:t>
            </a:r>
            <a:r>
              <a:rPr lang="zh-TW" altLang="en-US" sz="2200" dirty="0">
                <a:solidFill>
                  <a:srgbClr val="00B050"/>
                </a:solidFill>
              </a:rPr>
              <a:t>              但實習非同場址</a:t>
            </a:r>
            <a:r>
              <a:rPr lang="en-US" altLang="zh-TW" sz="2200" dirty="0">
                <a:solidFill>
                  <a:srgbClr val="00B050"/>
                </a:solidFill>
              </a:rPr>
              <a:t>(</a:t>
            </a:r>
            <a:r>
              <a:rPr lang="zh-TW" altLang="en-US" sz="2200" dirty="0">
                <a:solidFill>
                  <a:srgbClr val="00B050"/>
                </a:solidFill>
              </a:rPr>
              <a:t>參考</a:t>
            </a:r>
            <a:r>
              <a:rPr lang="en-US" altLang="zh-TW" sz="2200" dirty="0">
                <a:solidFill>
                  <a:srgbClr val="00B050"/>
                </a:solidFill>
              </a:rPr>
              <a:t>							</a:t>
            </a:r>
            <a:r>
              <a:rPr lang="zh-TW" altLang="en-US" sz="2200" dirty="0">
                <a:solidFill>
                  <a:srgbClr val="00B050"/>
                </a:solidFill>
              </a:rPr>
              <a:t>              系承辦註冊</a:t>
            </a:r>
            <a:r>
              <a:rPr lang="en-US" altLang="zh-TW" sz="2200" dirty="0">
                <a:solidFill>
                  <a:srgbClr val="00B050"/>
                </a:solidFill>
              </a:rPr>
              <a:t>SOP</a:t>
            </a:r>
            <a:r>
              <a:rPr lang="zh-TW" altLang="en-US" sz="2200" dirty="0">
                <a:solidFill>
                  <a:srgbClr val="00B050"/>
                </a:solidFill>
              </a:rPr>
              <a:t>進行註</a:t>
            </a:r>
            <a:r>
              <a:rPr lang="en-US" altLang="zh-TW" sz="2200" dirty="0">
                <a:solidFill>
                  <a:srgbClr val="00B050"/>
                </a:solidFill>
              </a:rPr>
              <a:t>							</a:t>
            </a:r>
            <a:r>
              <a:rPr lang="zh-TW" altLang="en-US" sz="2200" dirty="0">
                <a:solidFill>
                  <a:srgbClr val="00B050"/>
                </a:solidFill>
              </a:rPr>
              <a:t>              冊及職缺審查</a:t>
            </a:r>
            <a:r>
              <a:rPr lang="en-US" altLang="zh-TW" sz="2200" dirty="0">
                <a:solidFill>
                  <a:srgbClr val="00B050"/>
                </a:solidFill>
              </a:rPr>
              <a:t>)</a:t>
            </a:r>
            <a:r>
              <a:rPr lang="zh-TW" altLang="en-US" sz="2200" dirty="0">
                <a:solidFill>
                  <a:srgbClr val="00B050"/>
                </a:solidFill>
              </a:rPr>
              <a:t>，申請</a:t>
            </a:r>
            <a:r>
              <a:rPr lang="en-US" altLang="zh-TW" sz="2200" dirty="0">
                <a:solidFill>
                  <a:srgbClr val="00B050"/>
                </a:solidFill>
              </a:rPr>
              <a:t>							</a:t>
            </a:r>
            <a:r>
              <a:rPr lang="zh-TW" altLang="en-US" sz="2200" dirty="0">
                <a:solidFill>
                  <a:srgbClr val="00B050"/>
                </a:solidFill>
              </a:rPr>
              <a:t>              用印時請檢附企業切</a:t>
            </a:r>
            <a:r>
              <a:rPr lang="en-US" altLang="zh-TW" sz="2200" dirty="0">
                <a:solidFill>
                  <a:srgbClr val="00B050"/>
                </a:solidFill>
              </a:rPr>
              <a:t>							</a:t>
            </a:r>
            <a:r>
              <a:rPr lang="zh-TW" altLang="en-US" sz="2200" dirty="0">
                <a:solidFill>
                  <a:srgbClr val="00B050"/>
                </a:solidFill>
              </a:rPr>
              <a:t>              結書，也要一起掃至</a:t>
            </a:r>
            <a:r>
              <a:rPr lang="en-US" altLang="zh-TW" sz="2200" dirty="0">
                <a:solidFill>
                  <a:srgbClr val="00B050"/>
                </a:solidFill>
              </a:rPr>
              <a:t>							</a:t>
            </a:r>
            <a:r>
              <a:rPr lang="zh-TW" altLang="en-US" sz="2200" dirty="0">
                <a:solidFill>
                  <a:srgbClr val="00B050"/>
                </a:solidFill>
              </a:rPr>
              <a:t>              系統。</a:t>
            </a:r>
            <a:endParaRPr lang="en-US" altLang="zh-TW" sz="2200" dirty="0">
              <a:solidFill>
                <a:srgbClr val="00B05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25</a:t>
            </a:fld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7418" t="12148" r="583"/>
          <a:stretch/>
        </p:blipFill>
        <p:spPr>
          <a:xfrm>
            <a:off x="4308049" y="2910652"/>
            <a:ext cx="6462528" cy="389459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155115" y="6550269"/>
            <a:ext cx="615462" cy="3077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79797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54386" y="2523393"/>
            <a:ext cx="7308004" cy="1556720"/>
          </a:xfrm>
        </p:spPr>
        <p:txBody>
          <a:bodyPr/>
          <a:lstStyle/>
          <a:p>
            <a:r>
              <a:rPr lang="zh-TW" altLang="en-US" sz="4400" dirty="0"/>
              <a:t>如有操作疑問或使用異常，歡迎洽詢實習組，謝謝大家。</a:t>
            </a:r>
            <a:endParaRPr lang="en-US" altLang="zh-TW" sz="4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623" y="3840587"/>
            <a:ext cx="1803154" cy="202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84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Arial Rounded MT Bold" panose="020F0704030504030204" pitchFamily="34" charset="0"/>
              </a:rPr>
              <a:t>為什麼要改成線上平台</a:t>
            </a:r>
            <a:r>
              <a:rPr lang="en-US" altLang="zh-TW" dirty="0">
                <a:latin typeface="Arial Rounded MT Bold" panose="020F0704030504030204" pitchFamily="34" charset="0"/>
              </a:rPr>
              <a:t>?</a:t>
            </a:r>
            <a:r>
              <a:rPr lang="zh-TW" altLang="en-US" dirty="0">
                <a:latin typeface="Arial Rounded MT Bold" panose="020F0704030504030204" pitchFamily="34" charset="0"/>
              </a:rPr>
              <a:t>如何使用</a:t>
            </a:r>
            <a:r>
              <a:rPr lang="en-US" altLang="zh-TW" dirty="0">
                <a:latin typeface="Arial Rounded MT Bold" panose="020F0704030504030204" pitchFamily="34" charset="0"/>
              </a:rPr>
              <a:t>?</a:t>
            </a:r>
            <a:endParaRPr lang="zh-TW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1679330"/>
            <a:ext cx="9601200" cy="4607169"/>
          </a:xfrm>
        </p:spPr>
        <p:txBody>
          <a:bodyPr/>
          <a:lstStyle/>
          <a:p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因應無紙化電子化趨勢，將傳統紙本文件轉為電子文件，以減少紙張使用，也能降低紙本保存風險，達成環保、節約成本與提升效率。</a:t>
            </a:r>
            <a:endParaRPr lang="en-US" altLang="zh-TW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後續將分別說明前台、後台差異與操作方式。</a:t>
            </a:r>
            <a:endParaRPr lang="en-US" altLang="zh-TW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200974"/>
              </p:ext>
            </p:extLst>
          </p:nvPr>
        </p:nvGraphicFramePr>
        <p:xfrm>
          <a:off x="1455127" y="3982914"/>
          <a:ext cx="9434146" cy="1752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10464">
                  <a:extLst>
                    <a:ext uri="{9D8B030D-6E8A-4147-A177-3AD203B41FA5}">
                      <a16:colId xmlns:a16="http://schemas.microsoft.com/office/drawing/2014/main" val="891843469"/>
                    </a:ext>
                  </a:extLst>
                </a:gridCol>
                <a:gridCol w="3208732">
                  <a:extLst>
                    <a:ext uri="{9D8B030D-6E8A-4147-A177-3AD203B41FA5}">
                      <a16:colId xmlns:a16="http://schemas.microsoft.com/office/drawing/2014/main" val="4178342656"/>
                    </a:ext>
                  </a:extLst>
                </a:gridCol>
                <a:gridCol w="1433146">
                  <a:extLst>
                    <a:ext uri="{9D8B030D-6E8A-4147-A177-3AD203B41FA5}">
                      <a16:colId xmlns:a16="http://schemas.microsoft.com/office/drawing/2014/main" val="3321092450"/>
                    </a:ext>
                  </a:extLst>
                </a:gridCol>
                <a:gridCol w="3881804">
                  <a:extLst>
                    <a:ext uri="{9D8B030D-6E8A-4147-A177-3AD203B41FA5}">
                      <a16:colId xmlns:a16="http://schemas.microsoft.com/office/drawing/2014/main" val="2134106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登入網址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登入時機點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誰會使用</a:t>
                      </a:r>
                      <a:r>
                        <a:rPr lang="en-US" altLang="zh-TW" dirty="0"/>
                        <a:t>?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144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前台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hlinkClick r:id="rId2"/>
                        </a:rPr>
                        <a:t>https:</a:t>
                      </a:r>
                      <a:r>
                        <a:rPr lang="en-US" altLang="zh-TW" dirty="0">
                          <a:hlinkClick r:id="rId3"/>
                        </a:rPr>
                        <a:t>//diac.nfu.edu.tw/</a:t>
                      </a:r>
                      <a:endParaRPr lang="en-US" altLang="zh-TW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註冊、登入</a:t>
                      </a:r>
                      <a:endParaRPr lang="en-US" altLang="zh-T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學生、實習輔導教師、實習企業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074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註冊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系承辦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818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後台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hlinkClick r:id="rId2"/>
                        </a:rPr>
                        <a:t>https://diacadmin.nfu.edu.tw/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登入</a:t>
                      </a:r>
                      <a:endParaRPr lang="en-US" altLang="zh-TW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系承辦</a:t>
                      </a:r>
                      <a:endParaRPr lang="en-US" altLang="zh-TW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請切換至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PCSD-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</a:rPr>
                        <a:t>實習歷程電子化系統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5462663"/>
                  </a:ext>
                </a:extLst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55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2" y="422656"/>
            <a:ext cx="9601196" cy="1303867"/>
          </a:xfrm>
        </p:spPr>
        <p:txBody>
          <a:bodyPr/>
          <a:lstStyle/>
          <a:p>
            <a:r>
              <a:rPr lang="zh-TW" altLang="en-US" dirty="0">
                <a:latin typeface="Arial Rounded MT Bold" panose="020F0704030504030204" pitchFamily="34" charset="0"/>
              </a:rPr>
              <a:t>實習歷程電子化</a:t>
            </a:r>
            <a:r>
              <a:rPr lang="en-US" altLang="zh-TW" dirty="0">
                <a:latin typeface="Arial Rounded MT Bold" panose="020F0704030504030204" pitchFamily="34" charset="0"/>
              </a:rPr>
              <a:t>(</a:t>
            </a:r>
            <a:r>
              <a:rPr lang="zh-TW" altLang="en-US" dirty="0">
                <a:latin typeface="Arial Rounded MT Bold" panose="020F0704030504030204" pitchFamily="34" charset="0"/>
              </a:rPr>
              <a:t>前台</a:t>
            </a:r>
            <a:r>
              <a:rPr lang="en-US" altLang="zh-TW" dirty="0">
                <a:latin typeface="Arial Rounded MT Bold" panose="020F0704030504030204" pitchFamily="34" charset="0"/>
              </a:rPr>
              <a:t>)</a:t>
            </a:r>
            <a:r>
              <a:rPr lang="zh-TW" altLang="en-US" dirty="0">
                <a:latin typeface="Arial Rounded MT Bold" panose="020F0704030504030204" pitchFamily="34" charset="0"/>
              </a:rPr>
              <a:t>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88" y="1216432"/>
            <a:ext cx="9340414" cy="51945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772400" y="2461847"/>
            <a:ext cx="2031024" cy="36048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72400" y="1854527"/>
            <a:ext cx="2031024" cy="36048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484021" y="6069346"/>
            <a:ext cx="880945" cy="4608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7772400" y="4458915"/>
            <a:ext cx="4006004" cy="1610431"/>
          </a:xfrm>
        </p:spPr>
        <p:txBody>
          <a:bodyPr>
            <a:noAutofit/>
          </a:bodyPr>
          <a:lstStyle/>
          <a:p>
            <a:r>
              <a:rPr lang="zh-TW" altLang="en-US" sz="24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咖色框：註冊及登入</a:t>
            </a:r>
            <a:r>
              <a:rPr lang="en-US" altLang="zh-TW" dirty="0">
                <a:hlinkClick r:id="rId3"/>
              </a:rPr>
              <a:t>https:</a:t>
            </a:r>
            <a:r>
              <a:rPr lang="en-US" altLang="zh-TW" dirty="0">
                <a:hlinkClick r:id="rId4"/>
              </a:rPr>
              <a:t>//diac.nfu.edu.tw/</a:t>
            </a:r>
            <a:endParaRPr lang="en-US" altLang="zh-TW" dirty="0"/>
          </a:p>
          <a:p>
            <a:r>
              <a:rPr lang="zh-TW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橘色框：實習組不定期會刊登校外實習相關資訊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10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0" y="433768"/>
            <a:ext cx="9601200" cy="1485900"/>
          </a:xfrm>
        </p:spPr>
        <p:txBody>
          <a:bodyPr>
            <a:normAutofit/>
          </a:bodyPr>
          <a:lstStyle/>
          <a:p>
            <a:r>
              <a:rPr lang="zh-TW" altLang="en-US" dirty="0"/>
              <a:t>前台：會員註冊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47" y="1428750"/>
            <a:ext cx="7608293" cy="5112727"/>
          </a:xfrm>
          <a:prstGeom prst="rect">
            <a:avLst/>
          </a:prstGeom>
        </p:spPr>
      </p:pic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8436830" y="2288944"/>
            <a:ext cx="3614273" cy="3392338"/>
          </a:xfrm>
        </p:spPr>
        <p:txBody>
          <a:bodyPr>
            <a:noAutofit/>
          </a:bodyPr>
          <a:lstStyle/>
          <a:p>
            <a:r>
              <a:rPr lang="zh-TW" altLang="en-US" sz="2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系統會預設學生身分，可自行點選適當身分，系統會跳出確認視窗，請選</a:t>
            </a:r>
            <a:r>
              <a:rPr lang="en-US" altLang="zh-TW" sz="2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”</a:t>
            </a:r>
            <a:r>
              <a:rPr lang="zh-TW" altLang="en-US" sz="2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變更身分</a:t>
            </a:r>
            <a:r>
              <a:rPr lang="en-US" altLang="zh-TW" sz="2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”</a:t>
            </a:r>
            <a:r>
              <a:rPr lang="zh-TW" altLang="en-US" sz="2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22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系統會帶出申請內容，填寫後記得勾選</a:t>
            </a:r>
            <a:r>
              <a:rPr lang="en-US" altLang="zh-TW" sz="2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”</a:t>
            </a:r>
            <a:r>
              <a:rPr lang="zh-TW" altLang="en-US" sz="2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我同意接受 數位產學媒合平台 個資使用協議</a:t>
            </a:r>
            <a:r>
              <a:rPr lang="en-US" altLang="zh-TW" sz="2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”</a:t>
            </a:r>
            <a:r>
              <a:rPr lang="zh-TW" altLang="en-US" sz="2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，才能順利送出申請。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14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會員註冊審核</a:t>
            </a:r>
            <a:r>
              <a:rPr lang="en-US" altLang="zh-TW" dirty="0"/>
              <a:t>:</a:t>
            </a:r>
            <a:r>
              <a:rPr lang="zh-TW" altLang="en-US" dirty="0"/>
              <a:t>無論是否通過審核，申請帳號都會收到通知信。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r="21192"/>
          <a:stretch/>
        </p:blipFill>
        <p:spPr>
          <a:xfrm>
            <a:off x="900369" y="2171700"/>
            <a:ext cx="8190877" cy="4228087"/>
          </a:xfrm>
          <a:prstGeom prst="rect">
            <a:avLst/>
          </a:prstGeom>
        </p:spPr>
      </p:pic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7573646" y="2726393"/>
            <a:ext cx="3717985" cy="2642312"/>
          </a:xfrm>
        </p:spPr>
        <p:txBody>
          <a:bodyPr>
            <a:noAutofit/>
          </a:bodyPr>
          <a:lstStyle/>
          <a:p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實習相關申請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學生、教職員、廠商，由實習組進行審核。</a:t>
            </a:r>
            <a:endParaRPr lang="en-US" altLang="zh-TW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全職工作相關申請：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教職員、廠商、校友，由產學合作及服務處進行審核。</a:t>
            </a:r>
            <a:endParaRPr lang="en-US" altLang="zh-TW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627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前台：學生、教師、廠商登入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584" y="1565031"/>
            <a:ext cx="9432590" cy="4712676"/>
          </a:xfrm>
          <a:prstGeom prst="rect">
            <a:avLst/>
          </a:prstGeom>
        </p:spPr>
      </p:pic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7763774" y="4019909"/>
            <a:ext cx="3950898" cy="2145281"/>
          </a:xfrm>
        </p:spPr>
        <p:txBody>
          <a:bodyPr>
            <a:noAutofit/>
          </a:bodyPr>
          <a:lstStyle/>
          <a:p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前台可登入身分</a:t>
            </a:r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在校學生、教師、廠商、校友。</a:t>
            </a:r>
            <a:endParaRPr lang="en-US" altLang="zh-TW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系統會預設學生身分，可自行更換適當身分。</a:t>
            </a:r>
            <a:endParaRPr lang="en-US" altLang="zh-TW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1015" y="4133794"/>
            <a:ext cx="2555632" cy="42941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699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媒合架構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圖片 2" descr="一張含有 文字, 便利貼, 螢幕擷取畫面, 字型 的圖片&#10;&#10;AI 產生的內容可能不正確。">
            <a:extLst>
              <a:ext uri="{FF2B5EF4-FFF2-40B4-BE49-F238E27FC236}">
                <a16:creationId xmlns:a16="http://schemas.microsoft.com/office/drawing/2014/main" id="{5B639814-6066-D83B-7C75-872C4EFD4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2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2762" y="184639"/>
            <a:ext cx="9601200" cy="1485900"/>
          </a:xfrm>
        </p:spPr>
        <p:txBody>
          <a:bodyPr/>
          <a:lstStyle/>
          <a:p>
            <a:r>
              <a:rPr lang="zh-TW" altLang="en-US" dirty="0"/>
              <a:t>如何開始呢</a:t>
            </a:r>
            <a:r>
              <a:rPr lang="en-US" altLang="zh-TW" dirty="0"/>
              <a:t>?</a:t>
            </a:r>
            <a:r>
              <a:rPr lang="zh-TW" altLang="en-US" dirty="0"/>
              <a:t> 廠商申請刊登職缺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50" y="927589"/>
            <a:ext cx="8388569" cy="464893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47691" y="4492100"/>
            <a:ext cx="1493668" cy="2134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822728" y="3997000"/>
            <a:ext cx="703384" cy="3663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2281110" y="5754083"/>
            <a:ext cx="8898835" cy="1000523"/>
          </a:xfrm>
        </p:spPr>
        <p:txBody>
          <a:bodyPr>
            <a:noAutofit/>
          </a:bodyPr>
          <a:lstStyle/>
          <a:p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廠商登入系統後， 請選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徵才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/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委託管理→點擊按鈕→輸入職缺需求→刊登徵才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，即可等待審核通知。</a:t>
            </a:r>
            <a:endParaRPr lang="en-US" altLang="zh-TW" sz="2400" dirty="0">
              <a:solidFill>
                <a:srgbClr val="088DA8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TW" sz="2400" dirty="0">
              <a:solidFill>
                <a:schemeClr val="accent6">
                  <a:lumMod val="7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459" y="927589"/>
            <a:ext cx="2917997" cy="458380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336260" y="1210491"/>
            <a:ext cx="2828195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ABA32CD-5384-14BF-1BD1-5369E2D721E1}"/>
              </a:ext>
            </a:extLst>
          </p:cNvPr>
          <p:cNvSpPr txBox="1"/>
          <p:nvPr/>
        </p:nvSpPr>
        <p:spPr>
          <a:xfrm>
            <a:off x="1067338" y="4171817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accent2"/>
                </a:solidFill>
              </a:rPr>
              <a:t>1.</a:t>
            </a:r>
            <a:endParaRPr lang="zh-TW" altLang="en-US" dirty="0">
              <a:solidFill>
                <a:schemeClr val="accent2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F642193-DDE1-A508-5DFD-E13C06FB3B77}"/>
              </a:ext>
            </a:extLst>
          </p:cNvPr>
          <p:cNvSpPr txBox="1"/>
          <p:nvPr/>
        </p:nvSpPr>
        <p:spPr>
          <a:xfrm>
            <a:off x="5570976" y="364728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accent2"/>
                </a:solidFill>
              </a:rPr>
              <a:t>2.</a:t>
            </a:r>
            <a:endParaRPr lang="zh-TW" altLang="en-US" dirty="0">
              <a:solidFill>
                <a:schemeClr val="accent2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978F716-1383-6F0F-BA4C-8B4C1D4B9A1C}"/>
              </a:ext>
            </a:extLst>
          </p:cNvPr>
          <p:cNvSpPr txBox="1"/>
          <p:nvPr/>
        </p:nvSpPr>
        <p:spPr>
          <a:xfrm>
            <a:off x="9272220" y="88939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accent2"/>
                </a:solidFill>
              </a:rPr>
              <a:t>3.</a:t>
            </a:r>
            <a:endParaRPr lang="zh-TW" altLang="en-US" dirty="0">
              <a:solidFill>
                <a:schemeClr val="accent2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0D87037-E775-FFD7-925A-67287E81ED53}"/>
              </a:ext>
            </a:extLst>
          </p:cNvPr>
          <p:cNvSpPr txBox="1"/>
          <p:nvPr/>
        </p:nvSpPr>
        <p:spPr>
          <a:xfrm>
            <a:off x="10082369" y="508646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accent2"/>
                </a:solidFill>
              </a:rPr>
              <a:t>4.</a:t>
            </a:r>
            <a:endParaRPr lang="zh-TW" altLang="en-US" dirty="0">
              <a:solidFill>
                <a:schemeClr val="accent2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219B894-22E8-B153-EF55-BD8CDA50E659}"/>
              </a:ext>
            </a:extLst>
          </p:cNvPr>
          <p:cNvSpPr/>
          <p:nvPr/>
        </p:nvSpPr>
        <p:spPr>
          <a:xfrm>
            <a:off x="10398665" y="5151642"/>
            <a:ext cx="703384" cy="3663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892725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黃橙色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裁剪</Template>
  <TotalTime>2032</TotalTime>
  <Words>1684</Words>
  <Application>Microsoft Office PowerPoint</Application>
  <PresentationFormat>寬螢幕</PresentationFormat>
  <Paragraphs>207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4" baseType="lpstr">
      <vt:lpstr>微軟正黑體</vt:lpstr>
      <vt:lpstr>新細明體</vt:lpstr>
      <vt:lpstr>Arial</vt:lpstr>
      <vt:lpstr>Arial Rounded MT Bold</vt:lpstr>
      <vt:lpstr>Calibri</vt:lpstr>
      <vt:lpstr>Franklin Gothic Book</vt:lpstr>
      <vt:lpstr>Times New Roman</vt:lpstr>
      <vt:lpstr>Crop</vt:lpstr>
      <vt:lpstr>DIAC實習歷程電子化</vt:lpstr>
      <vt:lpstr>PowerPoint 簡報</vt:lpstr>
      <vt:lpstr>為什麼要改成線上平台?如何使用?</vt:lpstr>
      <vt:lpstr>實習歷程電子化(前台) </vt:lpstr>
      <vt:lpstr>前台：會員註冊</vt:lpstr>
      <vt:lpstr>會員註冊審核:無論是否通過審核，申請帳號都會收到通知信。</vt:lpstr>
      <vt:lpstr>前台：學生、教師、廠商登入</vt:lpstr>
      <vt:lpstr>媒合架構</vt:lpstr>
      <vt:lpstr>如何開始呢? 廠商申請刊登職缺</vt:lpstr>
      <vt:lpstr>如何開始呢? 廠商申請刊登職缺</vt:lpstr>
      <vt:lpstr>媒合階段   企業收到履歷，可決定是否面試or錄取or婉拒</vt:lpstr>
      <vt:lpstr>媒合階段  企業收到履歷，可決定是否面試or錄取or婉拒</vt:lpstr>
      <vt:lpstr>媒合階段  企業收到履歷，可決定是否面試or錄取or婉拒</vt:lpstr>
      <vt:lpstr>媒合階段  企業看到學生履歷，可主動邀約面試or直接錄取</vt:lpstr>
      <vt:lpstr>電子化表單【實習前】</vt:lpstr>
      <vt:lpstr>電子化表單【實習中】</vt:lpstr>
      <vt:lpstr>電子化表單【實習後】</vt:lpstr>
      <vt:lpstr>媒合成功 企業介面</vt:lpstr>
      <vt:lpstr>媒合成功 企業介面：學生個別實習計畫</vt:lpstr>
      <vt:lpstr>媒合成功 企業介面：學生個別實習計畫</vt:lpstr>
      <vt:lpstr>媒合成功 企業介面：學生個別實習計畫</vt:lpstr>
      <vt:lpstr>Q&amp;A</vt:lpstr>
      <vt:lpstr>Q&amp;A</vt:lpstr>
      <vt:lpstr>Q&amp;A</vt:lpstr>
      <vt:lpstr>Q&amp;A</vt:lpstr>
      <vt:lpstr>如有操作疑問或使用異常，歡迎洽詢實習組，謝謝大家。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DIAC實習歷程電子化</dc:title>
  <dc:creator>user</dc:creator>
  <cp:lastModifiedBy>user</cp:lastModifiedBy>
  <cp:revision>352</cp:revision>
  <cp:lastPrinted>2025-11-18T07:08:24Z</cp:lastPrinted>
  <dcterms:created xsi:type="dcterms:W3CDTF">2025-11-07T07:32:32Z</dcterms:created>
  <dcterms:modified xsi:type="dcterms:W3CDTF">2025-11-25T01:05:18Z</dcterms:modified>
</cp:coreProperties>
</file>