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40" r:id="rId1"/>
  </p:sldMasterIdLst>
  <p:notesMasterIdLst>
    <p:notesMasterId r:id="rId23"/>
  </p:notesMasterIdLst>
  <p:handoutMasterIdLst>
    <p:handoutMasterId r:id="rId24"/>
  </p:handoutMasterIdLst>
  <p:sldIdLst>
    <p:sldId id="256" r:id="rId2"/>
    <p:sldId id="309" r:id="rId3"/>
    <p:sldId id="258" r:id="rId4"/>
    <p:sldId id="257" r:id="rId5"/>
    <p:sldId id="261" r:id="rId6"/>
    <p:sldId id="259" r:id="rId7"/>
    <p:sldId id="262" r:id="rId8"/>
    <p:sldId id="290" r:id="rId9"/>
    <p:sldId id="311" r:id="rId10"/>
    <p:sldId id="273" r:id="rId11"/>
    <p:sldId id="299" r:id="rId12"/>
    <p:sldId id="300" r:id="rId13"/>
    <p:sldId id="301" r:id="rId14"/>
    <p:sldId id="288" r:id="rId15"/>
    <p:sldId id="303" r:id="rId16"/>
    <p:sldId id="304" r:id="rId17"/>
    <p:sldId id="302" r:id="rId18"/>
    <p:sldId id="305" r:id="rId19"/>
    <p:sldId id="307" r:id="rId20"/>
    <p:sldId id="310" r:id="rId21"/>
    <p:sldId id="308" r:id="rId22"/>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AC實習歷程電子化介紹" id="{BB210704-FD53-4619-B347-440BB8B3A6B4}">
          <p14:sldIdLst>
            <p14:sldId id="256"/>
            <p14:sldId id="309"/>
            <p14:sldId id="258"/>
            <p14:sldId id="257"/>
            <p14:sldId id="261"/>
            <p14:sldId id="259"/>
            <p14:sldId id="262"/>
            <p14:sldId id="290"/>
          </p14:sldIdLst>
        </p14:section>
        <p14:section name="進入媒合流程" id="{389DB3BD-783D-4C92-8ECB-CB435416ED8D}">
          <p14:sldIdLst>
            <p14:sldId id="311"/>
            <p14:sldId id="273"/>
          </p14:sldIdLst>
        </p14:section>
        <p14:section name="媒合成功，電子化表單" id="{AC0633BA-3DA5-4E7A-9B41-EF8C18FA04CB}">
          <p14:sldIdLst>
            <p14:sldId id="299"/>
            <p14:sldId id="300"/>
            <p14:sldId id="301"/>
            <p14:sldId id="288"/>
            <p14:sldId id="303"/>
            <p14:sldId id="304"/>
          </p14:sldIdLst>
        </p14:section>
        <p14:section name="Q&amp;A" id="{29727716-A52D-42D9-A5F6-EB834531AA6E}">
          <p14:sldIdLst>
            <p14:sldId id="302"/>
            <p14:sldId id="305"/>
            <p14:sldId id="307"/>
            <p14:sldId id="310"/>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4B"/>
    <a:srgbClr val="0099FF"/>
    <a:srgbClr val="33CC33"/>
    <a:srgbClr val="E93BFB"/>
    <a:srgbClr val="CC9900"/>
    <a:srgbClr val="00FF00"/>
    <a:srgbClr val="009999"/>
    <a:srgbClr val="A8085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3" autoAdjust="0"/>
    <p:restoredTop sz="94660"/>
  </p:normalViewPr>
  <p:slideViewPr>
    <p:cSldViewPr snapToGrid="0">
      <p:cViewPr varScale="1">
        <p:scale>
          <a:sx n="85" d="100"/>
          <a:sy n="85" d="100"/>
        </p:scale>
        <p:origin x="605"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2FC41-B938-4333-93F0-2596AFD280A4}" type="doc">
      <dgm:prSet loTypeId="urn:microsoft.com/office/officeart/2008/layout/VerticalCurvedList" loCatId="list" qsTypeId="urn:microsoft.com/office/officeart/2005/8/quickstyle/3d1" qsCatId="3D" csTypeId="urn:microsoft.com/office/officeart/2005/8/colors/accent1_5" csCatId="accent1" phldr="1"/>
      <dgm:spPr/>
      <dgm:t>
        <a:bodyPr/>
        <a:lstStyle/>
        <a:p>
          <a:endParaRPr lang="zh-TW" altLang="en-US"/>
        </a:p>
      </dgm:t>
    </dgm:pt>
    <dgm:pt modelId="{CBD18BEB-7CED-4508-8D16-0E6F7474CB6F}">
      <dgm:prSet phldrT="[文字]"/>
      <dgm:spPr>
        <a:solidFill>
          <a:schemeClr val="accent6">
            <a:lumMod val="20000"/>
            <a:lumOff val="80000"/>
          </a:schemeClr>
        </a:solidFill>
      </dgm:spPr>
      <dgm:t>
        <a:bodyPr/>
        <a:lstStyle/>
        <a:p>
          <a:r>
            <a:rPr lang="zh-TW" altLang="en-US" dirty="0">
              <a:solidFill>
                <a:schemeClr val="tx2"/>
              </a:solidFill>
            </a:rPr>
            <a:t>        </a:t>
          </a:r>
          <a:r>
            <a:rPr lang="zh-TW" altLang="en-US" dirty="0">
              <a:solidFill>
                <a:schemeClr val="tx2"/>
              </a:solidFill>
              <a:latin typeface="Arial Rounded MT Bold" panose="020F0704030504030204" pitchFamily="34" charset="0"/>
            </a:rPr>
            <a:t>實習歷程電子化介紹</a:t>
          </a:r>
        </a:p>
      </dgm:t>
    </dgm:pt>
    <dgm:pt modelId="{797846CE-86D2-4CFC-9477-A4E9B62AE40C}" type="parTrans" cxnId="{B2EA109B-181B-4D96-B7B5-7B5E64C9F38A}">
      <dgm:prSet/>
      <dgm:spPr/>
      <dgm:t>
        <a:bodyPr/>
        <a:lstStyle/>
        <a:p>
          <a:endParaRPr lang="zh-TW" altLang="en-US"/>
        </a:p>
      </dgm:t>
    </dgm:pt>
    <dgm:pt modelId="{254F028F-9C95-4664-A899-E09990C5ECB4}" type="sibTrans" cxnId="{B2EA109B-181B-4D96-B7B5-7B5E64C9F38A}">
      <dgm:prSet/>
      <dgm:spPr/>
      <dgm:t>
        <a:bodyPr/>
        <a:lstStyle/>
        <a:p>
          <a:endParaRPr lang="zh-TW" altLang="en-US"/>
        </a:p>
      </dgm:t>
    </dgm:pt>
    <dgm:pt modelId="{E429C854-BE41-47B0-AF21-E2A117E281B2}">
      <dgm:prSet phldrT="[文字]"/>
      <dgm:spPr>
        <a:solidFill>
          <a:schemeClr val="accent6">
            <a:lumMod val="40000"/>
            <a:lumOff val="60000"/>
          </a:schemeClr>
        </a:solidFill>
      </dgm:spPr>
      <dgm:t>
        <a:bodyPr/>
        <a:lstStyle/>
        <a:p>
          <a:r>
            <a:rPr lang="zh-TW" altLang="en-US" dirty="0">
              <a:solidFill>
                <a:schemeClr val="tx2"/>
              </a:solidFill>
            </a:rPr>
            <a:t>    </a:t>
          </a:r>
          <a:r>
            <a:rPr lang="zh-TW" altLang="en-US" dirty="0">
              <a:solidFill>
                <a:schemeClr val="tx2"/>
              </a:solidFill>
              <a:latin typeface="Arial Rounded MT Bold" panose="020F0704030504030204" pitchFamily="34" charset="0"/>
            </a:rPr>
            <a:t>媒合流程</a:t>
          </a:r>
        </a:p>
      </dgm:t>
    </dgm:pt>
    <dgm:pt modelId="{B61746E8-92EA-4F15-92B8-0D16B5478B85}" type="parTrans" cxnId="{0C1CB8B4-1455-40DE-BA71-AE13680AE85B}">
      <dgm:prSet/>
      <dgm:spPr/>
      <dgm:t>
        <a:bodyPr/>
        <a:lstStyle/>
        <a:p>
          <a:endParaRPr lang="zh-TW" altLang="en-US"/>
        </a:p>
      </dgm:t>
    </dgm:pt>
    <dgm:pt modelId="{1DA94935-A1A8-441E-A992-503B2E0E9109}" type="sibTrans" cxnId="{0C1CB8B4-1455-40DE-BA71-AE13680AE85B}">
      <dgm:prSet/>
      <dgm:spPr/>
      <dgm:t>
        <a:bodyPr/>
        <a:lstStyle/>
        <a:p>
          <a:endParaRPr lang="zh-TW" altLang="en-US"/>
        </a:p>
      </dgm:t>
    </dgm:pt>
    <dgm:pt modelId="{304CE914-122A-4B0B-85CC-FCDF3A83C707}">
      <dgm:prSet phldrT="[文字]"/>
      <dgm:spPr>
        <a:solidFill>
          <a:schemeClr val="accent1">
            <a:lumMod val="40000"/>
            <a:lumOff val="60000"/>
          </a:schemeClr>
        </a:solidFill>
      </dgm:spPr>
      <dgm:t>
        <a:bodyPr/>
        <a:lstStyle/>
        <a:p>
          <a:r>
            <a:rPr lang="zh-TW" altLang="en-US" dirty="0">
              <a:solidFill>
                <a:schemeClr val="tx2"/>
              </a:solidFill>
            </a:rPr>
            <a:t>    </a:t>
          </a:r>
          <a:r>
            <a:rPr lang="zh-TW" altLang="en-US" dirty="0">
              <a:solidFill>
                <a:schemeClr val="tx2"/>
              </a:solidFill>
              <a:latin typeface="Arial Rounded MT Bold" panose="020F0704030504030204" pitchFamily="34" charset="0"/>
            </a:rPr>
            <a:t>媒合成功，電子化表單</a:t>
          </a:r>
        </a:p>
      </dgm:t>
    </dgm:pt>
    <dgm:pt modelId="{5BFBC18C-6282-4ADF-BCED-943B24D69066}" type="parTrans" cxnId="{3AB468C8-1CE4-42F3-8B71-1BF0181422BA}">
      <dgm:prSet/>
      <dgm:spPr/>
      <dgm:t>
        <a:bodyPr/>
        <a:lstStyle/>
        <a:p>
          <a:endParaRPr lang="zh-TW" altLang="en-US"/>
        </a:p>
      </dgm:t>
    </dgm:pt>
    <dgm:pt modelId="{F65E9A9A-DCBD-4D30-83CE-D37B0C969573}" type="sibTrans" cxnId="{3AB468C8-1CE4-42F3-8B71-1BF0181422BA}">
      <dgm:prSet/>
      <dgm:spPr/>
      <dgm:t>
        <a:bodyPr/>
        <a:lstStyle/>
        <a:p>
          <a:endParaRPr lang="zh-TW" altLang="en-US"/>
        </a:p>
      </dgm:t>
    </dgm:pt>
    <dgm:pt modelId="{054DF61E-0B80-4C4D-AD35-05A5BD5369F1}">
      <dgm:prSet phldrT="[文字]"/>
      <dgm:spPr>
        <a:solidFill>
          <a:schemeClr val="accent5">
            <a:lumMod val="40000"/>
            <a:lumOff val="60000"/>
          </a:schemeClr>
        </a:solidFill>
      </dgm:spPr>
      <dgm:t>
        <a:bodyPr/>
        <a:lstStyle/>
        <a:p>
          <a:r>
            <a:rPr lang="en-US" altLang="zh-TW" dirty="0">
              <a:solidFill>
                <a:schemeClr val="tx2"/>
              </a:solidFill>
            </a:rPr>
            <a:t>        </a:t>
          </a:r>
          <a:r>
            <a:rPr lang="en-US" altLang="zh-TW" dirty="0">
              <a:solidFill>
                <a:schemeClr val="tx2"/>
              </a:solidFill>
              <a:latin typeface="Arial Rounded MT Bold" panose="020F0704030504030204" pitchFamily="34" charset="0"/>
            </a:rPr>
            <a:t>Q&amp;A</a:t>
          </a:r>
          <a:endParaRPr lang="zh-TW" altLang="en-US" dirty="0">
            <a:solidFill>
              <a:schemeClr val="tx2"/>
            </a:solidFill>
            <a:latin typeface="Arial Rounded MT Bold" panose="020F0704030504030204" pitchFamily="34" charset="0"/>
          </a:endParaRPr>
        </a:p>
      </dgm:t>
    </dgm:pt>
    <dgm:pt modelId="{3A443D6E-ABFA-440E-B7C7-E1462A843CBD}" type="parTrans" cxnId="{316B6343-A1C4-4ED0-AC34-8769568C357B}">
      <dgm:prSet/>
      <dgm:spPr/>
      <dgm:t>
        <a:bodyPr/>
        <a:lstStyle/>
        <a:p>
          <a:endParaRPr lang="zh-TW" altLang="en-US"/>
        </a:p>
      </dgm:t>
    </dgm:pt>
    <dgm:pt modelId="{41574A88-C3FA-4592-AD9B-F71922A1FB19}" type="sibTrans" cxnId="{316B6343-A1C4-4ED0-AC34-8769568C357B}">
      <dgm:prSet/>
      <dgm:spPr/>
      <dgm:t>
        <a:bodyPr/>
        <a:lstStyle/>
        <a:p>
          <a:endParaRPr lang="zh-TW" altLang="en-US"/>
        </a:p>
      </dgm:t>
    </dgm:pt>
    <dgm:pt modelId="{09229064-611C-4997-8FD0-19AAF5509893}" type="pres">
      <dgm:prSet presAssocID="{9002FC41-B938-4333-93F0-2596AFD280A4}" presName="Name0" presStyleCnt="0">
        <dgm:presLayoutVars>
          <dgm:chMax val="7"/>
          <dgm:chPref val="7"/>
          <dgm:dir/>
        </dgm:presLayoutVars>
      </dgm:prSet>
      <dgm:spPr/>
    </dgm:pt>
    <dgm:pt modelId="{FCF3A5B5-F99D-4187-A50C-A5DF86CDA97C}" type="pres">
      <dgm:prSet presAssocID="{9002FC41-B938-4333-93F0-2596AFD280A4}" presName="Name1" presStyleCnt="0"/>
      <dgm:spPr/>
    </dgm:pt>
    <dgm:pt modelId="{BFDBA41E-3E18-4A23-A990-CD1314B048CB}" type="pres">
      <dgm:prSet presAssocID="{9002FC41-B938-4333-93F0-2596AFD280A4}" presName="cycle" presStyleCnt="0"/>
      <dgm:spPr/>
    </dgm:pt>
    <dgm:pt modelId="{A8AE58D1-2806-49CD-B8E0-9A34CACF0862}" type="pres">
      <dgm:prSet presAssocID="{9002FC41-B938-4333-93F0-2596AFD280A4}" presName="srcNode" presStyleLbl="node1" presStyleIdx="0" presStyleCnt="4"/>
      <dgm:spPr/>
    </dgm:pt>
    <dgm:pt modelId="{54C26225-9C81-44DD-B324-D3DE3A7449E2}" type="pres">
      <dgm:prSet presAssocID="{9002FC41-B938-4333-93F0-2596AFD280A4}" presName="conn" presStyleLbl="parChTrans1D2" presStyleIdx="0" presStyleCnt="1"/>
      <dgm:spPr/>
    </dgm:pt>
    <dgm:pt modelId="{3C4E4CB8-E80E-47D9-B0BA-19526CE6012B}" type="pres">
      <dgm:prSet presAssocID="{9002FC41-B938-4333-93F0-2596AFD280A4}" presName="extraNode" presStyleLbl="node1" presStyleIdx="0" presStyleCnt="4"/>
      <dgm:spPr/>
    </dgm:pt>
    <dgm:pt modelId="{B3C1C26E-F27F-41B4-B214-F695F3F55C91}" type="pres">
      <dgm:prSet presAssocID="{9002FC41-B938-4333-93F0-2596AFD280A4}" presName="dstNode" presStyleLbl="node1" presStyleIdx="0" presStyleCnt="4"/>
      <dgm:spPr/>
    </dgm:pt>
    <dgm:pt modelId="{FB41630E-CEFB-4F01-958F-F6E321628F19}" type="pres">
      <dgm:prSet presAssocID="{CBD18BEB-7CED-4508-8D16-0E6F7474CB6F}" presName="text_1" presStyleLbl="node1" presStyleIdx="0" presStyleCnt="4">
        <dgm:presLayoutVars>
          <dgm:bulletEnabled val="1"/>
        </dgm:presLayoutVars>
      </dgm:prSet>
      <dgm:spPr/>
    </dgm:pt>
    <dgm:pt modelId="{3BBAACA9-33B9-4908-9502-8ACA5D477F92}" type="pres">
      <dgm:prSet presAssocID="{CBD18BEB-7CED-4508-8D16-0E6F7474CB6F}" presName="accent_1" presStyleCnt="0"/>
      <dgm:spPr/>
    </dgm:pt>
    <dgm:pt modelId="{8AE44C9F-27CF-4FF2-BC07-B435F182EF78}" type="pres">
      <dgm:prSet presAssocID="{CBD18BEB-7CED-4508-8D16-0E6F7474CB6F}" presName="accentRepeatNode" presStyleLbl="solidFgAcc1" presStyleIdx="0" presStyleCnt="4" custScaleX="125221" custScaleY="125221" custLinFactNeighborX="15462" custLinFactNeighborY="-7576"/>
      <dgm:spPr/>
    </dgm:pt>
    <dgm:pt modelId="{154D1579-9F59-42A8-87CA-766712B21FF9}" type="pres">
      <dgm:prSet presAssocID="{E429C854-BE41-47B0-AF21-E2A117E281B2}" presName="text_2" presStyleLbl="node1" presStyleIdx="1" presStyleCnt="4">
        <dgm:presLayoutVars>
          <dgm:bulletEnabled val="1"/>
        </dgm:presLayoutVars>
      </dgm:prSet>
      <dgm:spPr/>
    </dgm:pt>
    <dgm:pt modelId="{0868A186-1D1B-4D8A-8579-AF62A3033066}" type="pres">
      <dgm:prSet presAssocID="{E429C854-BE41-47B0-AF21-E2A117E281B2}" presName="accent_2" presStyleCnt="0"/>
      <dgm:spPr/>
    </dgm:pt>
    <dgm:pt modelId="{385EE1E5-5552-47C8-9D6C-7D0A1EDF614C}" type="pres">
      <dgm:prSet presAssocID="{E429C854-BE41-47B0-AF21-E2A117E281B2}" presName="accentRepeatNode" presStyleLbl="solidFgAcc1" presStyleIdx="1" presStyleCnt="4" custScaleX="125221" custScaleY="125221" custLinFactNeighborX="-3252" custLinFactNeighborY="-4615"/>
      <dgm:spPr/>
    </dgm:pt>
    <dgm:pt modelId="{DC784866-A40C-486A-91D2-5E98D76195F4}" type="pres">
      <dgm:prSet presAssocID="{304CE914-122A-4B0B-85CC-FCDF3A83C707}" presName="text_3" presStyleLbl="node1" presStyleIdx="2" presStyleCnt="4">
        <dgm:presLayoutVars>
          <dgm:bulletEnabled val="1"/>
        </dgm:presLayoutVars>
      </dgm:prSet>
      <dgm:spPr/>
    </dgm:pt>
    <dgm:pt modelId="{477057FF-85E8-49CB-A393-F0917EABA361}" type="pres">
      <dgm:prSet presAssocID="{304CE914-122A-4B0B-85CC-FCDF3A83C707}" presName="accent_3" presStyleCnt="0"/>
      <dgm:spPr/>
    </dgm:pt>
    <dgm:pt modelId="{A756F818-7710-417C-B786-D39566E264B3}" type="pres">
      <dgm:prSet presAssocID="{304CE914-122A-4B0B-85CC-FCDF3A83C707}" presName="accentRepeatNode" presStyleLbl="solidFgAcc1" presStyleIdx="2" presStyleCnt="4" custScaleX="125221" custScaleY="125221" custLinFactNeighborX="7630" custLinFactNeighborY="758"/>
      <dgm:spPr/>
    </dgm:pt>
    <dgm:pt modelId="{673FF5DA-9A93-4C3C-AA14-42469AF707B8}" type="pres">
      <dgm:prSet presAssocID="{054DF61E-0B80-4C4D-AD35-05A5BD5369F1}" presName="text_4" presStyleLbl="node1" presStyleIdx="3" presStyleCnt="4">
        <dgm:presLayoutVars>
          <dgm:bulletEnabled val="1"/>
        </dgm:presLayoutVars>
      </dgm:prSet>
      <dgm:spPr/>
    </dgm:pt>
    <dgm:pt modelId="{4E1DCCBB-7180-441C-A4BF-CF21A22185A2}" type="pres">
      <dgm:prSet presAssocID="{054DF61E-0B80-4C4D-AD35-05A5BD5369F1}" presName="accent_4" presStyleCnt="0"/>
      <dgm:spPr/>
    </dgm:pt>
    <dgm:pt modelId="{C6F8295E-6B8D-45C2-937C-CD7F2F26E70A}" type="pres">
      <dgm:prSet presAssocID="{054DF61E-0B80-4C4D-AD35-05A5BD5369F1}" presName="accentRepeatNode" presStyleLbl="solidFgAcc1" presStyleIdx="3" presStyleCnt="4" custScaleX="125221" custScaleY="125221" custLinFactNeighborX="21721" custLinFactNeighborY="1988"/>
      <dgm:spPr/>
    </dgm:pt>
  </dgm:ptLst>
  <dgm:cxnLst>
    <dgm:cxn modelId="{308B8620-0097-4D23-8976-04992392FF02}" type="presOf" srcId="{CBD18BEB-7CED-4508-8D16-0E6F7474CB6F}" destId="{FB41630E-CEFB-4F01-958F-F6E321628F19}" srcOrd="0" destOrd="0" presId="urn:microsoft.com/office/officeart/2008/layout/VerticalCurvedList"/>
    <dgm:cxn modelId="{F4B5B05C-853B-4851-85B4-AD587D2605F9}" type="presOf" srcId="{304CE914-122A-4B0B-85CC-FCDF3A83C707}" destId="{DC784866-A40C-486A-91D2-5E98D76195F4}" srcOrd="0" destOrd="0" presId="urn:microsoft.com/office/officeart/2008/layout/VerticalCurvedList"/>
    <dgm:cxn modelId="{316B6343-A1C4-4ED0-AC34-8769568C357B}" srcId="{9002FC41-B938-4333-93F0-2596AFD280A4}" destId="{054DF61E-0B80-4C4D-AD35-05A5BD5369F1}" srcOrd="3" destOrd="0" parTransId="{3A443D6E-ABFA-440E-B7C7-E1462A843CBD}" sibTransId="{41574A88-C3FA-4592-AD9B-F71922A1FB19}"/>
    <dgm:cxn modelId="{BE07F059-47D8-48E2-AC10-39124EDAE3E9}" type="presOf" srcId="{054DF61E-0B80-4C4D-AD35-05A5BD5369F1}" destId="{673FF5DA-9A93-4C3C-AA14-42469AF707B8}" srcOrd="0" destOrd="0" presId="urn:microsoft.com/office/officeart/2008/layout/VerticalCurvedList"/>
    <dgm:cxn modelId="{4923D07D-6AB3-4201-8733-D44DF8CE846C}" type="presOf" srcId="{9002FC41-B938-4333-93F0-2596AFD280A4}" destId="{09229064-611C-4997-8FD0-19AAF5509893}" srcOrd="0" destOrd="0" presId="urn:microsoft.com/office/officeart/2008/layout/VerticalCurvedList"/>
    <dgm:cxn modelId="{8677D591-1A2B-4F14-BCEF-206D6F3F971B}" type="presOf" srcId="{E429C854-BE41-47B0-AF21-E2A117E281B2}" destId="{154D1579-9F59-42A8-87CA-766712B21FF9}" srcOrd="0" destOrd="0" presId="urn:microsoft.com/office/officeart/2008/layout/VerticalCurvedList"/>
    <dgm:cxn modelId="{B2EA109B-181B-4D96-B7B5-7B5E64C9F38A}" srcId="{9002FC41-B938-4333-93F0-2596AFD280A4}" destId="{CBD18BEB-7CED-4508-8D16-0E6F7474CB6F}" srcOrd="0" destOrd="0" parTransId="{797846CE-86D2-4CFC-9477-A4E9B62AE40C}" sibTransId="{254F028F-9C95-4664-A899-E09990C5ECB4}"/>
    <dgm:cxn modelId="{0C1CB8B4-1455-40DE-BA71-AE13680AE85B}" srcId="{9002FC41-B938-4333-93F0-2596AFD280A4}" destId="{E429C854-BE41-47B0-AF21-E2A117E281B2}" srcOrd="1" destOrd="0" parTransId="{B61746E8-92EA-4F15-92B8-0D16B5478B85}" sibTransId="{1DA94935-A1A8-441E-A992-503B2E0E9109}"/>
    <dgm:cxn modelId="{3AB468C8-1CE4-42F3-8B71-1BF0181422BA}" srcId="{9002FC41-B938-4333-93F0-2596AFD280A4}" destId="{304CE914-122A-4B0B-85CC-FCDF3A83C707}" srcOrd="2" destOrd="0" parTransId="{5BFBC18C-6282-4ADF-BCED-943B24D69066}" sibTransId="{F65E9A9A-DCBD-4D30-83CE-D37B0C969573}"/>
    <dgm:cxn modelId="{C47303EA-B3AB-4B52-AEBE-45C773BF241B}" type="presOf" srcId="{254F028F-9C95-4664-A899-E09990C5ECB4}" destId="{54C26225-9C81-44DD-B324-D3DE3A7449E2}" srcOrd="0" destOrd="0" presId="urn:microsoft.com/office/officeart/2008/layout/VerticalCurvedList"/>
    <dgm:cxn modelId="{7DBD69F8-E15B-48C3-9129-369172C683DA}" type="presParOf" srcId="{09229064-611C-4997-8FD0-19AAF5509893}" destId="{FCF3A5B5-F99D-4187-A50C-A5DF86CDA97C}" srcOrd="0" destOrd="0" presId="urn:microsoft.com/office/officeart/2008/layout/VerticalCurvedList"/>
    <dgm:cxn modelId="{1B87A7C1-FA33-4322-A0A4-8C460E8CEA77}" type="presParOf" srcId="{FCF3A5B5-F99D-4187-A50C-A5DF86CDA97C}" destId="{BFDBA41E-3E18-4A23-A990-CD1314B048CB}" srcOrd="0" destOrd="0" presId="urn:microsoft.com/office/officeart/2008/layout/VerticalCurvedList"/>
    <dgm:cxn modelId="{95CCB15A-1248-4713-B245-E3E258B32CB4}" type="presParOf" srcId="{BFDBA41E-3E18-4A23-A990-CD1314B048CB}" destId="{A8AE58D1-2806-49CD-B8E0-9A34CACF0862}" srcOrd="0" destOrd="0" presId="urn:microsoft.com/office/officeart/2008/layout/VerticalCurvedList"/>
    <dgm:cxn modelId="{5D8EF1DF-4DBE-4F71-82DB-8092F02BFCF3}" type="presParOf" srcId="{BFDBA41E-3E18-4A23-A990-CD1314B048CB}" destId="{54C26225-9C81-44DD-B324-D3DE3A7449E2}" srcOrd="1" destOrd="0" presId="urn:microsoft.com/office/officeart/2008/layout/VerticalCurvedList"/>
    <dgm:cxn modelId="{2A465DCC-3DA1-4C09-A83D-0EC3E175E5F8}" type="presParOf" srcId="{BFDBA41E-3E18-4A23-A990-CD1314B048CB}" destId="{3C4E4CB8-E80E-47D9-B0BA-19526CE6012B}" srcOrd="2" destOrd="0" presId="urn:microsoft.com/office/officeart/2008/layout/VerticalCurvedList"/>
    <dgm:cxn modelId="{7D7FFBA5-A73E-4786-81D2-5579E0E1FFC7}" type="presParOf" srcId="{BFDBA41E-3E18-4A23-A990-CD1314B048CB}" destId="{B3C1C26E-F27F-41B4-B214-F695F3F55C91}" srcOrd="3" destOrd="0" presId="urn:microsoft.com/office/officeart/2008/layout/VerticalCurvedList"/>
    <dgm:cxn modelId="{874DA45F-A192-472C-80E5-172EE1A1C323}" type="presParOf" srcId="{FCF3A5B5-F99D-4187-A50C-A5DF86CDA97C}" destId="{FB41630E-CEFB-4F01-958F-F6E321628F19}" srcOrd="1" destOrd="0" presId="urn:microsoft.com/office/officeart/2008/layout/VerticalCurvedList"/>
    <dgm:cxn modelId="{F1935639-3512-4BFF-A46C-F9641CA25D35}" type="presParOf" srcId="{FCF3A5B5-F99D-4187-A50C-A5DF86CDA97C}" destId="{3BBAACA9-33B9-4908-9502-8ACA5D477F92}" srcOrd="2" destOrd="0" presId="urn:microsoft.com/office/officeart/2008/layout/VerticalCurvedList"/>
    <dgm:cxn modelId="{DB7B530A-5EFB-4B29-91A7-74E0EAA6B026}" type="presParOf" srcId="{3BBAACA9-33B9-4908-9502-8ACA5D477F92}" destId="{8AE44C9F-27CF-4FF2-BC07-B435F182EF78}" srcOrd="0" destOrd="0" presId="urn:microsoft.com/office/officeart/2008/layout/VerticalCurvedList"/>
    <dgm:cxn modelId="{E14F0472-D6AF-41AA-9A05-62D7507C7E5A}" type="presParOf" srcId="{FCF3A5B5-F99D-4187-A50C-A5DF86CDA97C}" destId="{154D1579-9F59-42A8-87CA-766712B21FF9}" srcOrd="3" destOrd="0" presId="urn:microsoft.com/office/officeart/2008/layout/VerticalCurvedList"/>
    <dgm:cxn modelId="{132EF0F0-85D1-446C-A603-59372E334133}" type="presParOf" srcId="{FCF3A5B5-F99D-4187-A50C-A5DF86CDA97C}" destId="{0868A186-1D1B-4D8A-8579-AF62A3033066}" srcOrd="4" destOrd="0" presId="urn:microsoft.com/office/officeart/2008/layout/VerticalCurvedList"/>
    <dgm:cxn modelId="{2A8FD56C-C77D-43D4-8EA1-8E1DB14A85E6}" type="presParOf" srcId="{0868A186-1D1B-4D8A-8579-AF62A3033066}" destId="{385EE1E5-5552-47C8-9D6C-7D0A1EDF614C}" srcOrd="0" destOrd="0" presId="urn:microsoft.com/office/officeart/2008/layout/VerticalCurvedList"/>
    <dgm:cxn modelId="{7EC332A5-2B30-4C06-91E8-3274713CFFB7}" type="presParOf" srcId="{FCF3A5B5-F99D-4187-A50C-A5DF86CDA97C}" destId="{DC784866-A40C-486A-91D2-5E98D76195F4}" srcOrd="5" destOrd="0" presId="urn:microsoft.com/office/officeart/2008/layout/VerticalCurvedList"/>
    <dgm:cxn modelId="{4D78D36E-5267-4108-A296-DDF2420CB8D6}" type="presParOf" srcId="{FCF3A5B5-F99D-4187-A50C-A5DF86CDA97C}" destId="{477057FF-85E8-49CB-A393-F0917EABA361}" srcOrd="6" destOrd="0" presId="urn:microsoft.com/office/officeart/2008/layout/VerticalCurvedList"/>
    <dgm:cxn modelId="{B52A0D39-F8B8-48D0-B131-83AA6A4B1ABC}" type="presParOf" srcId="{477057FF-85E8-49CB-A393-F0917EABA361}" destId="{A756F818-7710-417C-B786-D39566E264B3}" srcOrd="0" destOrd="0" presId="urn:microsoft.com/office/officeart/2008/layout/VerticalCurvedList"/>
    <dgm:cxn modelId="{6B22AF8D-8C33-448C-BAF9-9F0512CF9870}" type="presParOf" srcId="{FCF3A5B5-F99D-4187-A50C-A5DF86CDA97C}" destId="{673FF5DA-9A93-4C3C-AA14-42469AF707B8}" srcOrd="7" destOrd="0" presId="urn:microsoft.com/office/officeart/2008/layout/VerticalCurvedList"/>
    <dgm:cxn modelId="{25BC98E1-8EE8-4A7F-B5AC-0E5C8DDA8702}" type="presParOf" srcId="{FCF3A5B5-F99D-4187-A50C-A5DF86CDA97C}" destId="{4E1DCCBB-7180-441C-A4BF-CF21A22185A2}" srcOrd="8" destOrd="0" presId="urn:microsoft.com/office/officeart/2008/layout/VerticalCurvedList"/>
    <dgm:cxn modelId="{C9FF7DC2-B310-4672-822F-AE127B503054}" type="presParOf" srcId="{4E1DCCBB-7180-441C-A4BF-CF21A22185A2}" destId="{C6F8295E-6B8D-45C2-937C-CD7F2F26E7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26225-9C81-44DD-B324-D3DE3A7449E2}">
      <dsp:nvSpPr>
        <dsp:cNvPr id="0" name=""/>
        <dsp:cNvSpPr/>
      </dsp:nvSpPr>
      <dsp:spPr>
        <a:xfrm>
          <a:off x="-7093865" y="-1095165"/>
          <a:ext cx="8526174" cy="8526174"/>
        </a:xfrm>
        <a:prstGeom prst="blockArc">
          <a:avLst>
            <a:gd name="adj1" fmla="val 18900000"/>
            <a:gd name="adj2" fmla="val 2700000"/>
            <a:gd name="adj3" fmla="val 253"/>
          </a:avLst>
        </a:prstGeom>
        <a:noFill/>
        <a:ln w="34925" cap="flat" cmpd="sng" algn="in">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41630E-CEFB-4F01-958F-F6E321628F19}">
      <dsp:nvSpPr>
        <dsp:cNvPr id="0" name=""/>
        <dsp:cNvSpPr/>
      </dsp:nvSpPr>
      <dsp:spPr>
        <a:xfrm>
          <a:off x="783110" y="487099"/>
          <a:ext cx="8006785" cy="974706"/>
        </a:xfrm>
        <a:prstGeom prst="rect">
          <a:avLst/>
        </a:prstGeom>
        <a:solidFill>
          <a:schemeClr val="accent6">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3673" tIns="96520" rIns="96520" bIns="96520" numCol="1" spcCol="1270" anchor="ctr" anchorCtr="0">
          <a:noAutofit/>
        </a:bodyPr>
        <a:lstStyle/>
        <a:p>
          <a:pPr marL="0" lvl="0" indent="0" algn="l" defTabSz="1689100">
            <a:lnSpc>
              <a:spcPct val="90000"/>
            </a:lnSpc>
            <a:spcBef>
              <a:spcPct val="0"/>
            </a:spcBef>
            <a:spcAft>
              <a:spcPct val="35000"/>
            </a:spcAft>
            <a:buNone/>
          </a:pPr>
          <a:r>
            <a:rPr lang="zh-TW" altLang="en-US" sz="3800" kern="1200" dirty="0">
              <a:solidFill>
                <a:schemeClr val="tx2"/>
              </a:solidFill>
            </a:rPr>
            <a:t>        </a:t>
          </a:r>
          <a:r>
            <a:rPr lang="zh-TW" altLang="en-US" sz="3800" kern="1200" dirty="0">
              <a:solidFill>
                <a:schemeClr val="tx2"/>
              </a:solidFill>
              <a:latin typeface="Arial Rounded MT Bold" panose="020F0704030504030204" pitchFamily="34" charset="0"/>
            </a:rPr>
            <a:t>實習歷程電子化介紹</a:t>
          </a:r>
        </a:p>
      </dsp:txBody>
      <dsp:txXfrm>
        <a:off x="783110" y="487099"/>
        <a:ext cx="8006785" cy="974706"/>
      </dsp:txXfrm>
    </dsp:sp>
    <dsp:sp modelId="{8AE44C9F-27CF-4FF2-BC07-B435F182EF78}">
      <dsp:nvSpPr>
        <dsp:cNvPr id="0" name=""/>
        <dsp:cNvSpPr/>
      </dsp:nvSpPr>
      <dsp:spPr>
        <a:xfrm>
          <a:off x="208661" y="119312"/>
          <a:ext cx="1525671" cy="1525671"/>
        </a:xfrm>
        <a:prstGeom prst="ellipse">
          <a:avLst/>
        </a:prstGeom>
        <a:solidFill>
          <a:schemeClr val="lt1">
            <a:hueOff val="0"/>
            <a:satOff val="0"/>
            <a:lumOff val="0"/>
            <a:alphaOff val="0"/>
          </a:schemeClr>
        </a:solidFill>
        <a:ln w="6350" cap="flat" cmpd="sng" algn="in">
          <a:solidFill>
            <a:schemeClr val="accent1">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54D1579-9F59-42A8-87CA-766712B21FF9}">
      <dsp:nvSpPr>
        <dsp:cNvPr id="0" name=""/>
        <dsp:cNvSpPr/>
      </dsp:nvSpPr>
      <dsp:spPr>
        <a:xfrm>
          <a:off x="1341931" y="1949412"/>
          <a:ext cx="7447964" cy="974706"/>
        </a:xfrm>
        <a:prstGeom prst="rect">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3673" tIns="96520" rIns="96520" bIns="96520" numCol="1" spcCol="1270" anchor="ctr" anchorCtr="0">
          <a:noAutofit/>
        </a:bodyPr>
        <a:lstStyle/>
        <a:p>
          <a:pPr marL="0" lvl="0" indent="0" algn="l" defTabSz="1689100">
            <a:lnSpc>
              <a:spcPct val="90000"/>
            </a:lnSpc>
            <a:spcBef>
              <a:spcPct val="0"/>
            </a:spcBef>
            <a:spcAft>
              <a:spcPct val="35000"/>
            </a:spcAft>
            <a:buNone/>
          </a:pPr>
          <a:r>
            <a:rPr lang="zh-TW" altLang="en-US" sz="3800" kern="1200" dirty="0">
              <a:solidFill>
                <a:schemeClr val="tx2"/>
              </a:solidFill>
            </a:rPr>
            <a:t>    </a:t>
          </a:r>
          <a:r>
            <a:rPr lang="zh-TW" altLang="en-US" sz="3800" kern="1200" dirty="0">
              <a:solidFill>
                <a:schemeClr val="tx2"/>
              </a:solidFill>
              <a:latin typeface="Arial Rounded MT Bold" panose="020F0704030504030204" pitchFamily="34" charset="0"/>
            </a:rPr>
            <a:t>媒合流程</a:t>
          </a:r>
        </a:p>
      </dsp:txBody>
      <dsp:txXfrm>
        <a:off x="1341931" y="1949412"/>
        <a:ext cx="7447964" cy="974706"/>
      </dsp:txXfrm>
    </dsp:sp>
    <dsp:sp modelId="{385EE1E5-5552-47C8-9D6C-7D0A1EDF614C}">
      <dsp:nvSpPr>
        <dsp:cNvPr id="0" name=""/>
        <dsp:cNvSpPr/>
      </dsp:nvSpPr>
      <dsp:spPr>
        <a:xfrm>
          <a:off x="539474" y="1617701"/>
          <a:ext cx="1525671" cy="1525671"/>
        </a:xfrm>
        <a:prstGeom prst="ellipse">
          <a:avLst/>
        </a:prstGeom>
        <a:solidFill>
          <a:schemeClr val="lt1">
            <a:hueOff val="0"/>
            <a:satOff val="0"/>
            <a:lumOff val="0"/>
            <a:alphaOff val="0"/>
          </a:schemeClr>
        </a:solidFill>
        <a:ln w="6350" cap="flat" cmpd="sng" algn="in">
          <a:solidFill>
            <a:schemeClr val="accent1">
              <a:alpha val="90000"/>
              <a:hueOff val="0"/>
              <a:satOff val="0"/>
              <a:lumOff val="0"/>
              <a:alphaOff val="-13333"/>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C784866-A40C-486A-91D2-5E98D76195F4}">
      <dsp:nvSpPr>
        <dsp:cNvPr id="0" name=""/>
        <dsp:cNvSpPr/>
      </dsp:nvSpPr>
      <dsp:spPr>
        <a:xfrm>
          <a:off x="1341931" y="3411725"/>
          <a:ext cx="7447964" cy="974706"/>
        </a:xfrm>
        <a:prstGeom prst="rect">
          <a:avLst/>
        </a:prstGeom>
        <a:solidFill>
          <a:schemeClr val="accent1">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3673" tIns="96520" rIns="96520" bIns="96520" numCol="1" spcCol="1270" anchor="ctr" anchorCtr="0">
          <a:noAutofit/>
        </a:bodyPr>
        <a:lstStyle/>
        <a:p>
          <a:pPr marL="0" lvl="0" indent="0" algn="l" defTabSz="1689100">
            <a:lnSpc>
              <a:spcPct val="90000"/>
            </a:lnSpc>
            <a:spcBef>
              <a:spcPct val="0"/>
            </a:spcBef>
            <a:spcAft>
              <a:spcPct val="35000"/>
            </a:spcAft>
            <a:buNone/>
          </a:pPr>
          <a:r>
            <a:rPr lang="zh-TW" altLang="en-US" sz="3800" kern="1200" dirty="0">
              <a:solidFill>
                <a:schemeClr val="tx2"/>
              </a:solidFill>
            </a:rPr>
            <a:t>    </a:t>
          </a:r>
          <a:r>
            <a:rPr lang="zh-TW" altLang="en-US" sz="3800" kern="1200" dirty="0">
              <a:solidFill>
                <a:schemeClr val="tx2"/>
              </a:solidFill>
              <a:latin typeface="Arial Rounded MT Bold" panose="020F0704030504030204" pitchFamily="34" charset="0"/>
            </a:rPr>
            <a:t>媒合成功，電子化表單</a:t>
          </a:r>
        </a:p>
      </dsp:txBody>
      <dsp:txXfrm>
        <a:off x="1341931" y="3411725"/>
        <a:ext cx="7447964" cy="974706"/>
      </dsp:txXfrm>
    </dsp:sp>
    <dsp:sp modelId="{A756F818-7710-417C-B786-D39566E264B3}">
      <dsp:nvSpPr>
        <dsp:cNvPr id="0" name=""/>
        <dsp:cNvSpPr/>
      </dsp:nvSpPr>
      <dsp:spPr>
        <a:xfrm>
          <a:off x="672058" y="3145478"/>
          <a:ext cx="1525671" cy="1525671"/>
        </a:xfrm>
        <a:prstGeom prst="ellipse">
          <a:avLst/>
        </a:prstGeom>
        <a:solidFill>
          <a:schemeClr val="lt1">
            <a:hueOff val="0"/>
            <a:satOff val="0"/>
            <a:lumOff val="0"/>
            <a:alphaOff val="0"/>
          </a:schemeClr>
        </a:solidFill>
        <a:ln w="6350" cap="flat" cmpd="sng" algn="in">
          <a:solidFill>
            <a:schemeClr val="accent1">
              <a:alpha val="90000"/>
              <a:hueOff val="0"/>
              <a:satOff val="0"/>
              <a:lumOff val="0"/>
              <a:alphaOff val="-26667"/>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73FF5DA-9A93-4C3C-AA14-42469AF707B8}">
      <dsp:nvSpPr>
        <dsp:cNvPr id="0" name=""/>
        <dsp:cNvSpPr/>
      </dsp:nvSpPr>
      <dsp:spPr>
        <a:xfrm>
          <a:off x="783110" y="4874038"/>
          <a:ext cx="8006785" cy="974706"/>
        </a:xfrm>
        <a:prstGeom prst="rect">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3673" tIns="96520" rIns="96520" bIns="96520" numCol="1" spcCol="1270" anchor="ctr" anchorCtr="0">
          <a:noAutofit/>
        </a:bodyPr>
        <a:lstStyle/>
        <a:p>
          <a:pPr marL="0" lvl="0" indent="0" algn="l" defTabSz="1689100">
            <a:lnSpc>
              <a:spcPct val="90000"/>
            </a:lnSpc>
            <a:spcBef>
              <a:spcPct val="0"/>
            </a:spcBef>
            <a:spcAft>
              <a:spcPct val="35000"/>
            </a:spcAft>
            <a:buNone/>
          </a:pPr>
          <a:r>
            <a:rPr lang="en-US" altLang="zh-TW" sz="3800" kern="1200" dirty="0">
              <a:solidFill>
                <a:schemeClr val="tx2"/>
              </a:solidFill>
            </a:rPr>
            <a:t>        </a:t>
          </a:r>
          <a:r>
            <a:rPr lang="en-US" altLang="zh-TW" sz="3800" kern="1200" dirty="0">
              <a:solidFill>
                <a:schemeClr val="tx2"/>
              </a:solidFill>
              <a:latin typeface="Arial Rounded MT Bold" panose="020F0704030504030204" pitchFamily="34" charset="0"/>
            </a:rPr>
            <a:t>Q&amp;A</a:t>
          </a:r>
          <a:endParaRPr lang="zh-TW" altLang="en-US" sz="3800" kern="1200" dirty="0">
            <a:solidFill>
              <a:schemeClr val="tx2"/>
            </a:solidFill>
            <a:latin typeface="Arial Rounded MT Bold" panose="020F0704030504030204" pitchFamily="34" charset="0"/>
          </a:endParaRPr>
        </a:p>
      </dsp:txBody>
      <dsp:txXfrm>
        <a:off x="783110" y="4874038"/>
        <a:ext cx="8006785" cy="974706"/>
      </dsp:txXfrm>
    </dsp:sp>
    <dsp:sp modelId="{C6F8295E-6B8D-45C2-937C-CD7F2F26E70A}">
      <dsp:nvSpPr>
        <dsp:cNvPr id="0" name=""/>
        <dsp:cNvSpPr/>
      </dsp:nvSpPr>
      <dsp:spPr>
        <a:xfrm>
          <a:off x="284919" y="4622777"/>
          <a:ext cx="1525671" cy="1525671"/>
        </a:xfrm>
        <a:prstGeom prst="ellipse">
          <a:avLst/>
        </a:prstGeom>
        <a:solidFill>
          <a:schemeClr val="lt1">
            <a:hueOff val="0"/>
            <a:satOff val="0"/>
            <a:lumOff val="0"/>
            <a:alphaOff val="0"/>
          </a:schemeClr>
        </a:solidFill>
        <a:ln w="6350" cap="flat" cmpd="sng" algn="in">
          <a:solidFill>
            <a:schemeClr val="accent1">
              <a:alpha val="90000"/>
              <a:hueOff val="0"/>
              <a:satOff val="0"/>
              <a:lumOff val="0"/>
              <a:alphaOff val="-4000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E94B8D4-84DC-478A-A216-4816DB6680D6}" type="datetimeFigureOut">
              <a:rPr lang="zh-TW" altLang="en-US" smtClean="0"/>
              <a:t>2025/11/25</a:t>
            </a:fld>
            <a:endParaRPr lang="zh-TW"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233B56A-4323-4E56-9E25-8AF7AD45E420}" type="slidenum">
              <a:rPr lang="zh-TW" altLang="en-US" smtClean="0"/>
              <a:t>‹#›</a:t>
            </a:fld>
            <a:endParaRPr lang="zh-TW" altLang="en-US"/>
          </a:p>
        </p:txBody>
      </p:sp>
    </p:spTree>
    <p:extLst>
      <p:ext uri="{BB962C8B-B14F-4D97-AF65-F5344CB8AC3E}">
        <p14:creationId xmlns:p14="http://schemas.microsoft.com/office/powerpoint/2010/main" val="3391366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07F3177-070D-4CD3-9812-C5A820A02E60}" type="datetimeFigureOut">
              <a:rPr lang="zh-TW" altLang="en-US" smtClean="0"/>
              <a:t>2025/11/25</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35B838E-A9EF-41CA-870B-209E099120A8}" type="slidenum">
              <a:rPr lang="zh-TW" altLang="en-US" smtClean="0"/>
              <a:t>‹#›</a:t>
            </a:fld>
            <a:endParaRPr lang="zh-TW" altLang="en-US"/>
          </a:p>
        </p:txBody>
      </p:sp>
    </p:spTree>
    <p:extLst>
      <p:ext uri="{BB962C8B-B14F-4D97-AF65-F5344CB8AC3E}">
        <p14:creationId xmlns:p14="http://schemas.microsoft.com/office/powerpoint/2010/main" val="35071520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24D280C-4DF3-4CEB-AF55-94803FE893BB}" type="datetime1">
              <a:rPr lang="en-US" altLang="zh-TW" smtClean="0"/>
              <a:t>11/25/2025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zh-TW" altLang="en-US"/>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zh-TW" altLang="en-US"/>
            </a:p>
          </p:txBody>
        </p:sp>
      </p:grpSp>
    </p:spTree>
    <p:extLst>
      <p:ext uri="{BB962C8B-B14F-4D97-AF65-F5344CB8AC3E}">
        <p14:creationId xmlns:p14="http://schemas.microsoft.com/office/powerpoint/2010/main" val="14956097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9BD7549-B81D-47C9-A6A8-60B72C72C239}" type="datetime1">
              <a:rPr lang="en-US" altLang="zh-TW"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073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739DEC6-82EF-424A-8751-B5D299DC3E54}" type="datetime1">
              <a:rPr lang="en-US" altLang="zh-TW"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688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9341929-0F98-4827-B5F5-5463A813EE5F}" type="datetime1">
              <a:rPr lang="en-US" altLang="zh-TW"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4304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06D6703-CB69-4A80-836B-878A0BD773EE}" type="datetime1">
              <a:rPr lang="en-US" altLang="zh-TW" smtClean="0"/>
              <a:t>11/25/2025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760567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485EE8A-24A4-44BB-ACD0-67D4379B842D}" type="datetime1">
              <a:rPr lang="en-US" altLang="zh-TW" smtClean="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18499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34DF395-F088-4B2D-9BF5-65658D2FE145}" type="datetime1">
              <a:rPr lang="en-US" altLang="zh-TW" smtClean="0"/>
              <a:t>11/25/2025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306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479F25F-474B-41C2-A36A-8F9E30EF413B}" type="datetime1">
              <a:rPr lang="en-US" altLang="zh-TW" smtClean="0"/>
              <a:t>11/25/2025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760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963D1-6AD6-46D3-87A5-47017240BCD3}" type="datetime1">
              <a:rPr lang="en-US" altLang="zh-TW" smtClean="0"/>
              <a:t>11/25/2025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7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D4ED7DD-7565-44D0-869E-A3C5957E7C44}" type="datetime1">
              <a:rPr lang="en-US" altLang="zh-TW" smtClean="0"/>
              <a:t>11/25/2025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523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9BD4C34-8399-44EB-B555-7A6068BCCA46}" type="datetime1">
              <a:rPr lang="en-US" altLang="zh-TW" smtClean="0"/>
              <a:t>11/25/2025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728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1705B0B-E12F-4907-95AE-9DC147A796F5}" type="datetime1">
              <a:rPr lang="en-US" altLang="zh-TW" smtClean="0"/>
              <a:t>11/25/2025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Tree>
    <p:extLst>
      <p:ext uri="{BB962C8B-B14F-4D97-AF65-F5344CB8AC3E}">
        <p14:creationId xmlns:p14="http://schemas.microsoft.com/office/powerpoint/2010/main" val="245296641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iac.nfu.edu.tw/" TargetMode="External"/><Relationship Id="rId2" Type="http://schemas.openxmlformats.org/officeDocument/2006/relationships/hyperlink" Target="https://diacadmin.nfu.edu.t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iacadmin.nfu.edu.tw/"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iac.nfu.edu.tw/"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85461" y="1172992"/>
            <a:ext cx="8361229" cy="2098226"/>
          </a:xfrm>
        </p:spPr>
        <p:txBody>
          <a:bodyPr/>
          <a:lstStyle/>
          <a:p>
            <a:r>
              <a:rPr lang="en-US" altLang="zh-TW" sz="6600" dirty="0">
                <a:latin typeface="Arial Rounded MT Bold" panose="020F0704030504030204" pitchFamily="34" charset="0"/>
                <a:cs typeface="Arial" panose="020B0604020202020204" pitchFamily="34" charset="0"/>
              </a:rPr>
              <a:t>DIAC</a:t>
            </a:r>
            <a:r>
              <a:rPr lang="zh-TW" altLang="en-US" sz="6600" dirty="0">
                <a:latin typeface="Arial Rounded MT Bold" panose="020F0704030504030204" pitchFamily="34" charset="0"/>
                <a:cs typeface="Arial" panose="020B0604020202020204" pitchFamily="34" charset="0"/>
              </a:rPr>
              <a:t>實習歷程電子化</a:t>
            </a:r>
          </a:p>
        </p:txBody>
      </p:sp>
      <p:sp>
        <p:nvSpPr>
          <p:cNvPr id="3" name="副標題 2"/>
          <p:cNvSpPr>
            <a:spLocks noGrp="1"/>
          </p:cNvSpPr>
          <p:nvPr>
            <p:ph type="subTitle" idx="1"/>
          </p:nvPr>
        </p:nvSpPr>
        <p:spPr>
          <a:xfrm>
            <a:off x="2750238" y="3271218"/>
            <a:ext cx="6831673" cy="1086237"/>
          </a:xfrm>
        </p:spPr>
        <p:txBody>
          <a:bodyPr>
            <a:normAutofit lnSpcReduction="10000"/>
          </a:bodyPr>
          <a:lstStyle/>
          <a:p>
            <a:r>
              <a:rPr lang="zh-TW" altLang="en-US" sz="6600" dirty="0">
                <a:latin typeface="Arial Rounded MT Bold" panose="020F0704030504030204" pitchFamily="34" charset="0"/>
                <a:cs typeface="Times New Roman" panose="02020603050405020304" pitchFamily="18" charset="0"/>
              </a:rPr>
              <a:t>操作說明及</a:t>
            </a:r>
            <a:r>
              <a:rPr lang="en-US" altLang="zh-TW" sz="6600" dirty="0">
                <a:latin typeface="Arial Rounded MT Bold" panose="020F0704030504030204" pitchFamily="34" charset="0"/>
                <a:cs typeface="Times New Roman" panose="02020603050405020304" pitchFamily="18" charset="0"/>
              </a:rPr>
              <a:t>Q&amp;A</a:t>
            </a:r>
            <a:endParaRPr lang="zh-TW" altLang="en-US" sz="6600" dirty="0">
              <a:latin typeface="Arial Rounded MT Bold" panose="020F0704030504030204" pitchFamily="34" charset="0"/>
              <a:cs typeface="Times New Roman" panose="02020603050405020304" pitchFamily="18" charset="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623" y="3840587"/>
            <a:ext cx="1803154" cy="2027546"/>
          </a:xfrm>
          <a:prstGeom prst="rect">
            <a:avLst/>
          </a:prstGeom>
        </p:spPr>
      </p:pic>
    </p:spTree>
    <p:extLst>
      <p:ext uri="{BB962C8B-B14F-4D97-AF65-F5344CB8AC3E}">
        <p14:creationId xmlns:p14="http://schemas.microsoft.com/office/powerpoint/2010/main" val="178116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6769" y="298939"/>
            <a:ext cx="9601200" cy="1485900"/>
          </a:xfrm>
        </p:spPr>
        <p:txBody>
          <a:bodyPr/>
          <a:lstStyle/>
          <a:p>
            <a:r>
              <a:rPr lang="zh-TW" altLang="en-US" b="1" dirty="0">
                <a:latin typeface="新細明體" panose="02020500000000000000" pitchFamily="18" charset="-120"/>
                <a:ea typeface="新細明體" panose="02020500000000000000" pitchFamily="18" charset="-120"/>
              </a:rPr>
              <a:t>教育部</a:t>
            </a:r>
            <a:r>
              <a:rPr lang="en-US" altLang="zh-TW" b="1" dirty="0">
                <a:latin typeface="新細明體" panose="02020500000000000000" pitchFamily="18" charset="-120"/>
                <a:ea typeface="新細明體" panose="02020500000000000000" pitchFamily="18" charset="-120"/>
              </a:rPr>
              <a:t>【</a:t>
            </a:r>
            <a:r>
              <a:rPr lang="zh-TW" altLang="en-US" b="1" dirty="0">
                <a:latin typeface="新細明體" panose="02020500000000000000" pitchFamily="18" charset="-120"/>
                <a:ea typeface="新細明體" panose="02020500000000000000" pitchFamily="18" charset="-120"/>
              </a:rPr>
              <a:t>實習機構查詢系統</a:t>
            </a:r>
            <a:r>
              <a:rPr lang="en-US" altLang="zh-TW" b="1" dirty="0">
                <a:latin typeface="新細明體" panose="02020500000000000000" pitchFamily="18" charset="-120"/>
                <a:ea typeface="新細明體" panose="02020500000000000000" pitchFamily="18" charset="-120"/>
              </a:rPr>
              <a:t>】</a:t>
            </a:r>
            <a:br>
              <a:rPr lang="en-US" altLang="zh-TW" b="1" dirty="0">
                <a:latin typeface="新細明體" panose="02020500000000000000" pitchFamily="18" charset="-120"/>
                <a:ea typeface="新細明體" panose="02020500000000000000" pitchFamily="18" charset="-120"/>
              </a:rPr>
            </a:b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807964447"/>
              </p:ext>
            </p:extLst>
          </p:nvPr>
        </p:nvGraphicFramePr>
        <p:xfrm>
          <a:off x="1644161" y="1041889"/>
          <a:ext cx="9574822" cy="5658338"/>
        </p:xfrm>
        <a:graphic>
          <a:graphicData uri="http://schemas.openxmlformats.org/drawingml/2006/table">
            <a:tbl>
              <a:tblPr firstRow="1" bandRow="1">
                <a:tableStyleId>{5C22544A-7EE6-4342-B048-85BDC9FD1C3A}</a:tableStyleId>
              </a:tblPr>
              <a:tblGrid>
                <a:gridCol w="832975">
                  <a:extLst>
                    <a:ext uri="{9D8B030D-6E8A-4147-A177-3AD203B41FA5}">
                      <a16:colId xmlns:a16="http://schemas.microsoft.com/office/drawing/2014/main" val="3172814760"/>
                    </a:ext>
                  </a:extLst>
                </a:gridCol>
                <a:gridCol w="2937330">
                  <a:extLst>
                    <a:ext uri="{9D8B030D-6E8A-4147-A177-3AD203B41FA5}">
                      <a16:colId xmlns:a16="http://schemas.microsoft.com/office/drawing/2014/main" val="3503244990"/>
                    </a:ext>
                  </a:extLst>
                </a:gridCol>
                <a:gridCol w="5804517">
                  <a:extLst>
                    <a:ext uri="{9D8B030D-6E8A-4147-A177-3AD203B41FA5}">
                      <a16:colId xmlns:a16="http://schemas.microsoft.com/office/drawing/2014/main" val="2189812604"/>
                    </a:ext>
                  </a:extLst>
                </a:gridCol>
              </a:tblGrid>
              <a:tr h="370840">
                <a:tc>
                  <a:txBody>
                    <a:bodyPr/>
                    <a:lstStyle/>
                    <a:p>
                      <a:pPr algn="ctr"/>
                      <a:r>
                        <a:rPr lang="zh-TW" altLang="en-US" dirty="0"/>
                        <a:t>燈號</a:t>
                      </a:r>
                    </a:p>
                  </a:txBody>
                  <a:tcPr/>
                </a:tc>
                <a:tc>
                  <a:txBody>
                    <a:bodyPr/>
                    <a:lstStyle/>
                    <a:p>
                      <a:pPr algn="ctr"/>
                      <a:r>
                        <a:rPr lang="zh-TW" altLang="en-US" dirty="0"/>
                        <a:t>意義</a:t>
                      </a:r>
                    </a:p>
                  </a:txBody>
                  <a:tcPr/>
                </a:tc>
                <a:tc>
                  <a:txBody>
                    <a:bodyPr/>
                    <a:lstStyle/>
                    <a:p>
                      <a:pPr algn="ctr"/>
                      <a:r>
                        <a:rPr lang="zh-TW" altLang="en-US" dirty="0"/>
                        <a:t>結論</a:t>
                      </a:r>
                    </a:p>
                  </a:txBody>
                  <a:tcPr/>
                </a:tc>
                <a:extLst>
                  <a:ext uri="{0D108BD9-81ED-4DB2-BD59-A6C34878D82A}">
                    <a16:rowId xmlns:a16="http://schemas.microsoft.com/office/drawing/2014/main" val="3347534570"/>
                  </a:ext>
                </a:extLst>
              </a:tr>
              <a:tr h="441178">
                <a:tc>
                  <a:txBody>
                    <a:bodyPr/>
                    <a:lstStyle/>
                    <a:p>
                      <a:pPr algn="ctr"/>
                      <a:r>
                        <a:rPr lang="zh-TW" altLang="en-US" b="1" dirty="0"/>
                        <a:t>綠燈</a:t>
                      </a:r>
                    </a:p>
                  </a:txBody>
                  <a:tcPr/>
                </a:tc>
                <a:tc>
                  <a:txBody>
                    <a:bodyPr/>
                    <a:lstStyle/>
                    <a:p>
                      <a:pPr algn="ctr"/>
                      <a:r>
                        <a:rPr lang="zh-TW" altLang="en-US" dirty="0"/>
                        <a:t>近兩年無違規相關法令</a:t>
                      </a:r>
                    </a:p>
                  </a:txBody>
                  <a:tcPr anchor="ctr"/>
                </a:tc>
                <a:tc>
                  <a:txBody>
                    <a:bodyPr/>
                    <a:lstStyle/>
                    <a:p>
                      <a:pPr algn="l"/>
                      <a:r>
                        <a:rPr lang="zh-TW" altLang="en-US" b="1" dirty="0"/>
                        <a:t>可通過。</a:t>
                      </a:r>
                    </a:p>
                  </a:txBody>
                  <a:tcPr/>
                </a:tc>
                <a:extLst>
                  <a:ext uri="{0D108BD9-81ED-4DB2-BD59-A6C34878D82A}">
                    <a16:rowId xmlns:a16="http://schemas.microsoft.com/office/drawing/2014/main" val="1795919245"/>
                  </a:ext>
                </a:extLst>
              </a:tr>
              <a:tr h="370840">
                <a:tc>
                  <a:txBody>
                    <a:bodyPr/>
                    <a:lstStyle/>
                    <a:p>
                      <a:pPr algn="ctr"/>
                      <a:r>
                        <a:rPr lang="zh-TW" altLang="en-US" b="1" dirty="0"/>
                        <a:t>黃燈</a:t>
                      </a:r>
                    </a:p>
                  </a:txBody>
                  <a:tcPr anchor="ctr"/>
                </a:tc>
                <a:tc>
                  <a:txBody>
                    <a:bodyPr/>
                    <a:lstStyle/>
                    <a:p>
                      <a:pPr algn="ctr"/>
                      <a:r>
                        <a:rPr lang="zh-TW" altLang="en-US" dirty="0"/>
                        <a:t>近兩年違規相關法令，</a:t>
                      </a:r>
                      <a:endParaRPr lang="en-US" altLang="zh-TW" dirty="0"/>
                    </a:p>
                    <a:p>
                      <a:pPr algn="ctr"/>
                      <a:r>
                        <a:rPr lang="zh-TW" altLang="en-US" dirty="0"/>
                        <a:t>但尚未達到教育部公告上限。</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a:t>可通過，但需觀察。如實習期間知悉變為紅燈，需召開校外實習委員會評估是否終止、轉換或相關配套措施。</a:t>
                      </a:r>
                      <a:endParaRPr lang="en-US" altLang="zh-TW" b="1"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學校如於實習期間知悉實習機構違反本辦法第 </a:t>
                      </a:r>
                      <a:r>
                        <a:rPr lang="en-US" altLang="zh-TW" dirty="0"/>
                        <a:t>6 </a:t>
                      </a:r>
                      <a:r>
                        <a:rPr lang="zh-TW" altLang="en-US" dirty="0"/>
                        <a:t>條之 </a:t>
                      </a:r>
                      <a:r>
                        <a:rPr lang="en-US" altLang="zh-TW" dirty="0"/>
                        <a:t>2 </a:t>
                      </a:r>
                      <a:r>
                        <a:rPr lang="zh-TW" altLang="en-US" dirty="0"/>
                        <a:t>實習機構條件之情形，學校應重新評估實習機構適切性，確認實習機構違反規定改善情形以及是否有影響學生實習安全之疑慮，必要時召開學生校外實習委員會，確認實習安全無虞，並依下列原則處理： </a:t>
                      </a:r>
                      <a:r>
                        <a:rPr lang="en-US" altLang="zh-TW" dirty="0"/>
                        <a:t>1.</a:t>
                      </a:r>
                      <a:r>
                        <a:rPr lang="zh-TW" altLang="en-US" dirty="0"/>
                        <a:t>如違規情節涉及重大職業災害或有立即危害學生實習安全及權益之虞者，學校應立即終止實習契約，啟動相關應變與轉銜安置措施。 </a:t>
                      </a:r>
                      <a:r>
                        <a:rPr lang="en-US" altLang="zh-TW" dirty="0"/>
                        <a:t>2.</a:t>
                      </a:r>
                      <a:r>
                        <a:rPr lang="zh-TW" altLang="en-US" dirty="0"/>
                        <a:t>若違規情節未構成立即危害實習生安全或權益，學校得就合作機構違規事實、後續改善情形、實習環境安全性及學生實習權益等進行綜合評估，決定是否終止實習契約，或採取調整輔導、限期改善等配套措施。</a:t>
                      </a:r>
                    </a:p>
                  </a:txBody>
                  <a:tcPr/>
                </a:tc>
                <a:extLst>
                  <a:ext uri="{0D108BD9-81ED-4DB2-BD59-A6C34878D82A}">
                    <a16:rowId xmlns:a16="http://schemas.microsoft.com/office/drawing/2014/main" val="3129691022"/>
                  </a:ext>
                </a:extLst>
              </a:tr>
              <a:tr h="370840">
                <a:tc>
                  <a:txBody>
                    <a:bodyPr/>
                    <a:lstStyle/>
                    <a:p>
                      <a:pPr algn="ctr"/>
                      <a:r>
                        <a:rPr lang="zh-TW" altLang="en-US" b="1" dirty="0"/>
                        <a:t>紅燈</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t>近兩年有違規相關法令，且已達教育部公告上限。</a:t>
                      </a:r>
                    </a:p>
                  </a:txBody>
                  <a:tcPr anchor="ctr"/>
                </a:tc>
                <a:tc>
                  <a:txBody>
                    <a:bodyPr/>
                    <a:lstStyle/>
                    <a:p>
                      <a:r>
                        <a:rPr lang="zh-TW" altLang="en-US" b="1" dirty="0"/>
                        <a:t>原則上應拒絕，不可通過。如違反勞動法令者為分公司或分店而其裁罰對象為總公司情形，學校欲與其他未違反法令之分公司或分店合作時，可由實習機構簽訂切結書，證明其無違反法規之事實，學校才可與之合作。</a:t>
                      </a:r>
                    </a:p>
                  </a:txBody>
                  <a:tcPr/>
                </a:tc>
                <a:extLst>
                  <a:ext uri="{0D108BD9-81ED-4DB2-BD59-A6C34878D82A}">
                    <a16:rowId xmlns:a16="http://schemas.microsoft.com/office/drawing/2014/main" val="346292186"/>
                  </a:ext>
                </a:extLst>
              </a:tr>
            </a:tbl>
          </a:graphicData>
        </a:graphic>
      </p:graphicFrame>
      <p:sp>
        <p:nvSpPr>
          <p:cNvPr id="5" name="內容版面配置區 2"/>
          <p:cNvSpPr txBox="1">
            <a:spLocks/>
          </p:cNvSpPr>
          <p:nvPr/>
        </p:nvSpPr>
        <p:spPr>
          <a:xfrm>
            <a:off x="9082455" y="112103"/>
            <a:ext cx="2057400" cy="1116623"/>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altLang="zh-TW" dirty="0">
                <a:solidFill>
                  <a:srgbClr val="FF0000"/>
                </a:solidFill>
              </a:rPr>
              <a:t>【</a:t>
            </a:r>
            <a:r>
              <a:rPr lang="zh-TW" altLang="en-US" dirty="0">
                <a:solidFill>
                  <a:srgbClr val="FF0000"/>
                </a:solidFill>
              </a:rPr>
              <a:t>臺教技通字第</a:t>
            </a:r>
            <a:r>
              <a:rPr lang="en-US" altLang="zh-TW" dirty="0">
                <a:solidFill>
                  <a:srgbClr val="FF0000"/>
                </a:solidFill>
              </a:rPr>
              <a:t>1142301744</a:t>
            </a:r>
            <a:r>
              <a:rPr lang="zh-TW" altLang="en-US" dirty="0">
                <a:solidFill>
                  <a:srgbClr val="FF0000"/>
                </a:solidFill>
              </a:rPr>
              <a:t>號及其作業指引</a:t>
            </a:r>
            <a:r>
              <a:rPr lang="en-US" altLang="zh-TW" dirty="0">
                <a:solidFill>
                  <a:srgbClr val="FF0000"/>
                </a:solidFill>
              </a:rPr>
              <a:t>】</a:t>
            </a:r>
            <a:endParaRPr lang="en-US" altLang="zh-TW" dirty="0">
              <a:solidFill>
                <a:srgbClr val="FF0000"/>
              </a:solidFill>
              <a:latin typeface="新細明體" panose="02020500000000000000" pitchFamily="18" charset="-120"/>
              <a:ea typeface="新細明體" panose="02020500000000000000" pitchFamily="18" charset="-120"/>
            </a:endParaRPr>
          </a:p>
        </p:txBody>
      </p:sp>
      <p:sp>
        <p:nvSpPr>
          <p:cNvPr id="6" name="投影片編號版面配置區 5"/>
          <p:cNvSpPr>
            <a:spLocks noGrp="1"/>
          </p:cNvSpPr>
          <p:nvPr>
            <p:ph type="sldNum" sz="quarter" idx="12"/>
          </p:nvPr>
        </p:nvSpPr>
        <p:spPr/>
        <p:txBody>
          <a:bodyPr/>
          <a:lstStyle/>
          <a:p>
            <a:fld id="{5D84065D-F351-4B03-BD91-D8A6B8D4B362}" type="slidenum">
              <a:rPr lang="en-US" smtClean="0"/>
              <a:t>10</a:t>
            </a:fld>
            <a:endParaRPr lang="en-US" dirty="0"/>
          </a:p>
        </p:txBody>
      </p:sp>
    </p:spTree>
    <p:extLst>
      <p:ext uri="{BB962C8B-B14F-4D97-AF65-F5344CB8AC3E}">
        <p14:creationId xmlns:p14="http://schemas.microsoft.com/office/powerpoint/2010/main" val="232850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電子化表單</a:t>
            </a:r>
            <a:r>
              <a:rPr lang="en-US" altLang="zh-TW" dirty="0"/>
              <a:t>【</a:t>
            </a:r>
            <a:r>
              <a:rPr lang="zh-TW" altLang="en-US" dirty="0"/>
              <a:t>實習前</a:t>
            </a:r>
            <a:r>
              <a:rPr lang="en-US" altLang="zh-TW" dirty="0"/>
              <a:t>】</a:t>
            </a:r>
            <a:endParaRPr lang="zh-TW" altLang="en-US" dirty="0"/>
          </a:p>
        </p:txBody>
      </p:sp>
      <p:graphicFrame>
        <p:nvGraphicFramePr>
          <p:cNvPr id="4" name="表格 3">
            <a:extLst>
              <a:ext uri="{FF2B5EF4-FFF2-40B4-BE49-F238E27FC236}">
                <a16:creationId xmlns:a16="http://schemas.microsoft.com/office/drawing/2014/main" id="{F2C7EFC9-3396-1D13-DDE3-CD3BC4C89D2D}"/>
              </a:ext>
            </a:extLst>
          </p:cNvPr>
          <p:cNvGraphicFramePr>
            <a:graphicFrameLocks noGrp="1"/>
          </p:cNvGraphicFramePr>
          <p:nvPr>
            <p:extLst>
              <p:ext uri="{D42A27DB-BD31-4B8C-83A1-F6EECF244321}">
                <p14:modId xmlns:p14="http://schemas.microsoft.com/office/powerpoint/2010/main" val="1039606034"/>
              </p:ext>
            </p:extLst>
          </p:nvPr>
        </p:nvGraphicFramePr>
        <p:xfrm>
          <a:off x="2444261" y="1582615"/>
          <a:ext cx="7121771" cy="4581456"/>
        </p:xfrm>
        <a:graphic>
          <a:graphicData uri="http://schemas.openxmlformats.org/drawingml/2006/table">
            <a:tbl>
              <a:tblPr firstRow="1" bandRow="1">
                <a:tableStyleId>{5C22544A-7EE6-4342-B048-85BDC9FD1C3A}</a:tableStyleId>
              </a:tblPr>
              <a:tblGrid>
                <a:gridCol w="2839916">
                  <a:extLst>
                    <a:ext uri="{9D8B030D-6E8A-4147-A177-3AD203B41FA5}">
                      <a16:colId xmlns:a16="http://schemas.microsoft.com/office/drawing/2014/main" val="211306611"/>
                    </a:ext>
                  </a:extLst>
                </a:gridCol>
                <a:gridCol w="1107831">
                  <a:extLst>
                    <a:ext uri="{9D8B030D-6E8A-4147-A177-3AD203B41FA5}">
                      <a16:colId xmlns:a16="http://schemas.microsoft.com/office/drawing/2014/main" val="3113898863"/>
                    </a:ext>
                  </a:extLst>
                </a:gridCol>
                <a:gridCol w="1011115">
                  <a:extLst>
                    <a:ext uri="{9D8B030D-6E8A-4147-A177-3AD203B41FA5}">
                      <a16:colId xmlns:a16="http://schemas.microsoft.com/office/drawing/2014/main" val="2040999400"/>
                    </a:ext>
                  </a:extLst>
                </a:gridCol>
                <a:gridCol w="1015192">
                  <a:extLst>
                    <a:ext uri="{9D8B030D-6E8A-4147-A177-3AD203B41FA5}">
                      <a16:colId xmlns:a16="http://schemas.microsoft.com/office/drawing/2014/main" val="3669785395"/>
                    </a:ext>
                  </a:extLst>
                </a:gridCol>
                <a:gridCol w="1147717">
                  <a:extLst>
                    <a:ext uri="{9D8B030D-6E8A-4147-A177-3AD203B41FA5}">
                      <a16:colId xmlns:a16="http://schemas.microsoft.com/office/drawing/2014/main" val="696142934"/>
                    </a:ext>
                  </a:extLst>
                </a:gridCol>
              </a:tblGrid>
              <a:tr h="410362">
                <a:tc>
                  <a:txBody>
                    <a:bodyPr/>
                    <a:lstStyle/>
                    <a:p>
                      <a:pPr algn="ctr"/>
                      <a:r>
                        <a:rPr lang="zh-TW" altLang="en-US" sz="2000" dirty="0"/>
                        <a:t>實習前表單填寫</a:t>
                      </a:r>
                      <a:endParaRPr lang="zh-TW" altLang="en-US" sz="2000" b="0" dirty="0">
                        <a:solidFill>
                          <a:schemeClr val="tx1"/>
                        </a:solidFill>
                      </a:endParaRPr>
                    </a:p>
                  </a:txBody>
                  <a:tcPr/>
                </a:tc>
                <a:tc>
                  <a:txBody>
                    <a:bodyPr/>
                    <a:lstStyle/>
                    <a:p>
                      <a:pPr algn="ctr"/>
                      <a:r>
                        <a:rPr lang="zh-TW" altLang="en-US" sz="2000" dirty="0"/>
                        <a:t>學生</a:t>
                      </a:r>
                    </a:p>
                  </a:txBody>
                  <a:tcPr/>
                </a:tc>
                <a:tc>
                  <a:txBody>
                    <a:bodyPr/>
                    <a:lstStyle/>
                    <a:p>
                      <a:pPr algn="ctr"/>
                      <a:r>
                        <a:rPr lang="zh-TW" altLang="en-US" sz="2000" dirty="0"/>
                        <a:t>公司</a:t>
                      </a:r>
                    </a:p>
                  </a:txBody>
                  <a:tcPr/>
                </a:tc>
                <a:tc>
                  <a:txBody>
                    <a:bodyPr/>
                    <a:lstStyle/>
                    <a:p>
                      <a:pPr algn="ctr"/>
                      <a:r>
                        <a:rPr lang="zh-TW" altLang="en-US" sz="2000" dirty="0"/>
                        <a:t>教師</a:t>
                      </a:r>
                    </a:p>
                  </a:txBody>
                  <a:tcPr/>
                </a:tc>
                <a:tc>
                  <a:txBody>
                    <a:bodyPr/>
                    <a:lstStyle/>
                    <a:p>
                      <a:pPr algn="ctr"/>
                      <a:r>
                        <a:rPr lang="zh-TW" altLang="en-US" sz="2000" dirty="0"/>
                        <a:t>系辦</a:t>
                      </a:r>
                    </a:p>
                  </a:txBody>
                  <a:tcPr/>
                </a:tc>
                <a:extLst>
                  <a:ext uri="{0D108BD9-81ED-4DB2-BD59-A6C34878D82A}">
                    <a16:rowId xmlns:a16="http://schemas.microsoft.com/office/drawing/2014/main" val="3887273189"/>
                  </a:ext>
                </a:extLst>
              </a:tr>
              <a:tr h="384056">
                <a:tc>
                  <a:txBody>
                    <a:bodyPr/>
                    <a:lstStyle/>
                    <a:p>
                      <a:pPr algn="l"/>
                      <a:r>
                        <a:rPr lang="zh-TW" altLang="en-US" b="0" dirty="0">
                          <a:solidFill>
                            <a:schemeClr val="tx1"/>
                          </a:solidFill>
                        </a:rPr>
                        <a:t>個別實習計畫書</a:t>
                      </a:r>
                    </a:p>
                  </a:txBody>
                  <a:tcPr anchor="ctr"/>
                </a:tc>
                <a:tc>
                  <a:txBody>
                    <a:bodyPr/>
                    <a:lstStyle/>
                    <a:p>
                      <a:pPr algn="ct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417490095"/>
                  </a:ext>
                </a:extLst>
              </a:tr>
              <a:tr h="384056">
                <a:tc>
                  <a:txBody>
                    <a:bodyPr/>
                    <a:lstStyle/>
                    <a:p>
                      <a:pPr algn="l"/>
                      <a:r>
                        <a:rPr lang="zh-TW" altLang="en-US" b="0" dirty="0">
                          <a:solidFill>
                            <a:schemeClr val="tx1"/>
                          </a:solidFill>
                        </a:rPr>
                        <a:t>家長同意書</a:t>
                      </a:r>
                    </a:p>
                  </a:txBody>
                  <a:tcPr anchor="ctr"/>
                </a:tc>
                <a:tc>
                  <a:txBody>
                    <a:bodyPr/>
                    <a:lstStyle/>
                    <a:p>
                      <a:pPr algn="ct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670259411"/>
                  </a:ext>
                </a:extLst>
              </a:tr>
              <a:tr h="662892">
                <a:tc>
                  <a:txBody>
                    <a:bodyPr/>
                    <a:lstStyle/>
                    <a:p>
                      <a:pPr algn="l"/>
                      <a:r>
                        <a:rPr lang="zh-TW" altLang="en-US" b="0" dirty="0">
                          <a:solidFill>
                            <a:schemeClr val="tx1"/>
                          </a:solidFill>
                        </a:rPr>
                        <a:t>職場安全講習</a:t>
                      </a:r>
                      <a:endParaRPr lang="en-US" altLang="zh-TW" b="0" dirty="0">
                        <a:solidFill>
                          <a:schemeClr val="tx1"/>
                        </a:solidFill>
                      </a:endParaRPr>
                    </a:p>
                    <a:p>
                      <a:pPr algn="l"/>
                      <a:r>
                        <a:rPr lang="en-US" altLang="zh-TW" b="0" dirty="0">
                          <a:solidFill>
                            <a:schemeClr val="tx1"/>
                          </a:solidFill>
                        </a:rPr>
                        <a:t>(</a:t>
                      </a:r>
                      <a:r>
                        <a:rPr lang="zh-TW" altLang="en-US" b="0" dirty="0">
                          <a:solidFill>
                            <a:schemeClr val="tx1"/>
                          </a:solidFill>
                        </a:rPr>
                        <a:t>線上課程完成截圖</a:t>
                      </a:r>
                      <a:r>
                        <a:rPr lang="en-US" altLang="zh-TW" b="0" dirty="0">
                          <a:solidFill>
                            <a:schemeClr val="tx1"/>
                          </a:solidFill>
                        </a:rPr>
                        <a:t>)</a:t>
                      </a:r>
                      <a:endParaRPr lang="zh-TW" altLang="en-US"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2653861582"/>
                  </a:ext>
                </a:extLst>
              </a:tr>
              <a:tr h="384056">
                <a:tc>
                  <a:txBody>
                    <a:bodyPr/>
                    <a:lstStyle/>
                    <a:p>
                      <a:pPr algn="l"/>
                      <a:r>
                        <a:rPr lang="zh-TW" altLang="en-US" sz="1800" b="0" dirty="0">
                          <a:solidFill>
                            <a:schemeClr val="tx1"/>
                          </a:solidFill>
                          <a:latin typeface="+mn-ea"/>
                        </a:rPr>
                        <a:t>實習機構評估表</a:t>
                      </a:r>
                      <a:endParaRPr lang="zh-TW" altLang="en-US" b="0" dirty="0">
                        <a:solidFill>
                          <a:schemeClr val="tx1"/>
                        </a:solidFill>
                      </a:endParaRPr>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r>
                        <a:rPr lang="zh-TW" altLang="en-US" dirty="0"/>
                        <a:t>✔</a:t>
                      </a:r>
                    </a:p>
                  </a:txBody>
                  <a:tcPr anchor="ctr"/>
                </a:tc>
                <a:tc>
                  <a:txBody>
                    <a:bodyPr/>
                    <a:lstStyle/>
                    <a:p>
                      <a:pPr algn="ctr"/>
                      <a:endParaRPr lang="zh-TW" altLang="en-US" dirty="0"/>
                    </a:p>
                  </a:txBody>
                  <a:tcPr anchor="ctr"/>
                </a:tc>
                <a:extLst>
                  <a:ext uri="{0D108BD9-81ED-4DB2-BD59-A6C34878D82A}">
                    <a16:rowId xmlns:a16="http://schemas.microsoft.com/office/drawing/2014/main" val="3417433072"/>
                  </a:ext>
                </a:extLst>
              </a:tr>
              <a:tr h="465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a:solidFill>
                            <a:schemeClr val="tx1"/>
                          </a:solidFill>
                          <a:latin typeface="+mn-ea"/>
                        </a:rPr>
                        <a:t>校外實習機構基本資料表</a:t>
                      </a:r>
                      <a:endParaRPr lang="en-US" altLang="zh-TW" sz="1800" b="0" dirty="0">
                        <a:solidFill>
                          <a:schemeClr val="tx1"/>
                        </a:solidFill>
                        <a:latin typeface="+mn-ea"/>
                      </a:endParaRPr>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a:t>
                      </a:r>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808140451"/>
                  </a:ext>
                </a:extLst>
              </a:tr>
              <a:tr h="384056">
                <a:tc>
                  <a:txBody>
                    <a:bodyPr/>
                    <a:lstStyle/>
                    <a:p>
                      <a:pPr algn="l"/>
                      <a:r>
                        <a:rPr lang="zh-TW" altLang="en-US" sz="1800" b="0" dirty="0">
                          <a:solidFill>
                            <a:schemeClr val="tx1"/>
                          </a:solidFill>
                          <a:latin typeface="+mn-ea"/>
                        </a:rPr>
                        <a:t>校外實習合約書</a:t>
                      </a:r>
                      <a:endParaRPr lang="zh-TW" altLang="en-US"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a:t>
                      </a:r>
                    </a:p>
                  </a:txBody>
                  <a:tcPr anchor="ctr"/>
                </a:tc>
                <a:extLst>
                  <a:ext uri="{0D108BD9-81ED-4DB2-BD59-A6C34878D82A}">
                    <a16:rowId xmlns:a16="http://schemas.microsoft.com/office/drawing/2014/main" val="1699543583"/>
                  </a:ext>
                </a:extLst>
              </a:tr>
              <a:tr h="460005">
                <a:tc>
                  <a:txBody>
                    <a:bodyPr/>
                    <a:lstStyle/>
                    <a:p>
                      <a:pPr algn="l"/>
                      <a:r>
                        <a:rPr lang="zh-TW" altLang="en-US" sz="1800" b="0" dirty="0">
                          <a:solidFill>
                            <a:schemeClr val="tx1"/>
                          </a:solidFill>
                          <a:latin typeface="+mn-ea"/>
                        </a:rPr>
                        <a:t>校外實習意外險投保名單</a:t>
                      </a:r>
                      <a:endParaRPr lang="zh-TW" altLang="en-US"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a:t>
                      </a:r>
                    </a:p>
                  </a:txBody>
                  <a:tcPr anchor="ctr"/>
                </a:tc>
                <a:extLst>
                  <a:ext uri="{0D108BD9-81ED-4DB2-BD59-A6C34878D82A}">
                    <a16:rowId xmlns:a16="http://schemas.microsoft.com/office/drawing/2014/main" val="1546414243"/>
                  </a:ext>
                </a:extLst>
              </a:tr>
              <a:tr h="38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a:solidFill>
                            <a:schemeClr val="tx1"/>
                          </a:solidFill>
                          <a:latin typeface="+mn-ea"/>
                        </a:rPr>
                        <a:t>校外實習學生資料</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a:t>
                      </a:r>
                    </a:p>
                  </a:txBody>
                  <a:tcPr anchor="ctr"/>
                </a:tc>
                <a:extLst>
                  <a:ext uri="{0D108BD9-81ED-4DB2-BD59-A6C34878D82A}">
                    <a16:rowId xmlns:a16="http://schemas.microsoft.com/office/drawing/2014/main" val="551666001"/>
                  </a:ext>
                </a:extLst>
              </a:tr>
              <a:tr h="662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a:solidFill>
                            <a:schemeClr val="tx1"/>
                          </a:solidFill>
                          <a:latin typeface="+mn-ea"/>
                        </a:rPr>
                        <a:t>各系所執行實習課程成果報告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extLst>
                  <a:ext uri="{0D108BD9-81ED-4DB2-BD59-A6C34878D82A}">
                    <a16:rowId xmlns:a16="http://schemas.microsoft.com/office/drawing/2014/main" val="3396504172"/>
                  </a:ext>
                </a:extLst>
              </a:tr>
            </a:tbl>
          </a:graphicData>
        </a:graphic>
      </p:graphicFrame>
      <p:sp>
        <p:nvSpPr>
          <p:cNvPr id="5" name="投影片編號版面配置區 4"/>
          <p:cNvSpPr>
            <a:spLocks noGrp="1"/>
          </p:cNvSpPr>
          <p:nvPr>
            <p:ph type="sldNum" sz="quarter" idx="12"/>
          </p:nvPr>
        </p:nvSpPr>
        <p:spPr/>
        <p:txBody>
          <a:bodyPr/>
          <a:lstStyle/>
          <a:p>
            <a:fld id="{5D84065D-F351-4B03-BD91-D8A6B8D4B362}" type="slidenum">
              <a:rPr lang="en-US" smtClean="0"/>
              <a:t>11</a:t>
            </a:fld>
            <a:endParaRPr lang="en-US" dirty="0"/>
          </a:p>
        </p:txBody>
      </p:sp>
    </p:spTree>
    <p:extLst>
      <p:ext uri="{BB962C8B-B14F-4D97-AF65-F5344CB8AC3E}">
        <p14:creationId xmlns:p14="http://schemas.microsoft.com/office/powerpoint/2010/main" val="223084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電子化表單</a:t>
            </a:r>
            <a:r>
              <a:rPr lang="en-US" altLang="zh-TW" dirty="0"/>
              <a:t>【</a:t>
            </a:r>
            <a:r>
              <a:rPr lang="zh-TW" altLang="en-US" dirty="0"/>
              <a:t>實習中</a:t>
            </a:r>
            <a:r>
              <a:rPr lang="en-US" altLang="zh-TW" dirty="0"/>
              <a:t>】</a:t>
            </a:r>
            <a:endParaRPr lang="zh-TW" altLang="en-US" dirty="0"/>
          </a:p>
        </p:txBody>
      </p:sp>
      <p:graphicFrame>
        <p:nvGraphicFramePr>
          <p:cNvPr id="4" name="表格 3">
            <a:extLst>
              <a:ext uri="{FF2B5EF4-FFF2-40B4-BE49-F238E27FC236}">
                <a16:creationId xmlns:a16="http://schemas.microsoft.com/office/drawing/2014/main" id="{5E3D18D3-1605-0CE2-DE90-0C0125C439AC}"/>
              </a:ext>
            </a:extLst>
          </p:cNvPr>
          <p:cNvGraphicFramePr>
            <a:graphicFrameLocks noGrp="1"/>
          </p:cNvGraphicFramePr>
          <p:nvPr>
            <p:extLst>
              <p:ext uri="{D42A27DB-BD31-4B8C-83A1-F6EECF244321}">
                <p14:modId xmlns:p14="http://schemas.microsoft.com/office/powerpoint/2010/main" val="3111663019"/>
              </p:ext>
            </p:extLst>
          </p:nvPr>
        </p:nvGraphicFramePr>
        <p:xfrm>
          <a:off x="2540976" y="1608991"/>
          <a:ext cx="6734909" cy="4693259"/>
        </p:xfrm>
        <a:graphic>
          <a:graphicData uri="http://schemas.openxmlformats.org/drawingml/2006/table">
            <a:tbl>
              <a:tblPr firstRow="1" bandRow="1">
                <a:tableStyleId>{5C22544A-7EE6-4342-B048-85BDC9FD1C3A}</a:tableStyleId>
              </a:tblPr>
              <a:tblGrid>
                <a:gridCol w="2486251">
                  <a:extLst>
                    <a:ext uri="{9D8B030D-6E8A-4147-A177-3AD203B41FA5}">
                      <a16:colId xmlns:a16="http://schemas.microsoft.com/office/drawing/2014/main" val="211306611"/>
                    </a:ext>
                  </a:extLst>
                </a:gridCol>
                <a:gridCol w="1200749">
                  <a:extLst>
                    <a:ext uri="{9D8B030D-6E8A-4147-A177-3AD203B41FA5}">
                      <a16:colId xmlns:a16="http://schemas.microsoft.com/office/drawing/2014/main" val="3113898863"/>
                    </a:ext>
                  </a:extLst>
                </a:gridCol>
                <a:gridCol w="965864">
                  <a:extLst>
                    <a:ext uri="{9D8B030D-6E8A-4147-A177-3AD203B41FA5}">
                      <a16:colId xmlns:a16="http://schemas.microsoft.com/office/drawing/2014/main" val="2040999400"/>
                    </a:ext>
                  </a:extLst>
                </a:gridCol>
                <a:gridCol w="1030874">
                  <a:extLst>
                    <a:ext uri="{9D8B030D-6E8A-4147-A177-3AD203B41FA5}">
                      <a16:colId xmlns:a16="http://schemas.microsoft.com/office/drawing/2014/main" val="3874552764"/>
                    </a:ext>
                  </a:extLst>
                </a:gridCol>
                <a:gridCol w="1051171">
                  <a:extLst>
                    <a:ext uri="{9D8B030D-6E8A-4147-A177-3AD203B41FA5}">
                      <a16:colId xmlns:a16="http://schemas.microsoft.com/office/drawing/2014/main" val="696142934"/>
                    </a:ext>
                  </a:extLst>
                </a:gridCol>
              </a:tblGrid>
              <a:tr h="437597">
                <a:tc>
                  <a:txBody>
                    <a:bodyPr/>
                    <a:lstStyle/>
                    <a:p>
                      <a:pPr algn="ctr"/>
                      <a:r>
                        <a:rPr lang="zh-TW" altLang="en-US" sz="2000" b="1" dirty="0"/>
                        <a:t>實習中表單填寫</a:t>
                      </a:r>
                      <a:endParaRPr lang="zh-TW" altLang="en-US" sz="2000" b="1" dirty="0">
                        <a:solidFill>
                          <a:schemeClr val="tx1"/>
                        </a:solidFill>
                      </a:endParaRPr>
                    </a:p>
                  </a:txBody>
                  <a:tcPr/>
                </a:tc>
                <a:tc>
                  <a:txBody>
                    <a:bodyPr/>
                    <a:lstStyle/>
                    <a:p>
                      <a:pPr algn="ctr"/>
                      <a:r>
                        <a:rPr lang="zh-TW" altLang="en-US" sz="2000" dirty="0"/>
                        <a:t>學生</a:t>
                      </a:r>
                    </a:p>
                  </a:txBody>
                  <a:tcPr/>
                </a:tc>
                <a:tc>
                  <a:txBody>
                    <a:bodyPr/>
                    <a:lstStyle/>
                    <a:p>
                      <a:pPr algn="ctr"/>
                      <a:r>
                        <a:rPr lang="zh-TW" altLang="en-US" sz="2000" dirty="0"/>
                        <a:t>公司</a:t>
                      </a:r>
                    </a:p>
                  </a:txBody>
                  <a:tcPr/>
                </a:tc>
                <a:tc>
                  <a:txBody>
                    <a:bodyPr/>
                    <a:lstStyle/>
                    <a:p>
                      <a:pPr algn="ctr"/>
                      <a:r>
                        <a:rPr lang="zh-TW" altLang="en-US" sz="2000" dirty="0"/>
                        <a:t>教師</a:t>
                      </a:r>
                    </a:p>
                  </a:txBody>
                  <a:tcPr/>
                </a:tc>
                <a:tc>
                  <a:txBody>
                    <a:bodyPr/>
                    <a:lstStyle/>
                    <a:p>
                      <a:pPr algn="ctr"/>
                      <a:r>
                        <a:rPr lang="zh-TW" altLang="en-US" sz="2000" dirty="0"/>
                        <a:t>系辦</a:t>
                      </a:r>
                    </a:p>
                  </a:txBody>
                  <a:tcPr/>
                </a:tc>
                <a:extLst>
                  <a:ext uri="{0D108BD9-81ED-4DB2-BD59-A6C34878D82A}">
                    <a16:rowId xmlns:a16="http://schemas.microsoft.com/office/drawing/2014/main" val="3887273189"/>
                  </a:ext>
                </a:extLst>
              </a:tr>
              <a:tr h="657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a:solidFill>
                            <a:schemeClr val="tx1"/>
                          </a:solidFill>
                          <a:latin typeface="+mn-ea"/>
                        </a:rPr>
                        <a:t>校外實習心得報告</a:t>
                      </a:r>
                      <a:endParaRPr lang="en-US" altLang="zh-TW" sz="1800" b="0" dirty="0">
                        <a:solidFill>
                          <a:schemeClr val="tx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n-ea"/>
                        </a:rPr>
                        <a:t>(</a:t>
                      </a:r>
                      <a:r>
                        <a:rPr lang="zh-TW" altLang="en-US" sz="1800" b="0" dirty="0">
                          <a:solidFill>
                            <a:schemeClr val="tx1"/>
                          </a:solidFill>
                          <a:latin typeface="+mn-ea"/>
                        </a:rPr>
                        <a:t>期末考前須填寫完成</a:t>
                      </a:r>
                      <a:r>
                        <a:rPr lang="en-US" altLang="zh-TW" sz="1800" b="0" dirty="0">
                          <a:solidFill>
                            <a:schemeClr val="tx1"/>
                          </a:solidFill>
                          <a:latin typeface="+mn-ea"/>
                        </a:rPr>
                        <a:t>)</a:t>
                      </a:r>
                      <a:endParaRPr lang="zh-TW" altLang="en-US" b="0" dirty="0">
                        <a:solidFill>
                          <a:schemeClr val="tx1"/>
                        </a:solidFill>
                      </a:endParaRPr>
                    </a:p>
                  </a:txBody>
                  <a:tcPr anchor="ctr"/>
                </a:tc>
                <a:tc>
                  <a:txBody>
                    <a:bodyPr/>
                    <a:lstStyle/>
                    <a:p>
                      <a:pPr algn="ct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417490095"/>
                  </a:ext>
                </a:extLst>
              </a:tr>
              <a:tr h="657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a:solidFill>
                            <a:schemeClr val="tx1"/>
                          </a:solidFill>
                          <a:latin typeface="+mn-ea"/>
                        </a:rPr>
                        <a:t>實習學生滿意度問卷 </a:t>
                      </a:r>
                      <a:endParaRPr lang="en-US" altLang="zh-TW" sz="1800" b="0" dirty="0">
                        <a:solidFill>
                          <a:schemeClr val="tx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n-ea"/>
                        </a:rPr>
                        <a:t>(</a:t>
                      </a:r>
                      <a:r>
                        <a:rPr lang="zh-TW" altLang="en-US" sz="1800" b="0" dirty="0">
                          <a:solidFill>
                            <a:schemeClr val="tx1"/>
                          </a:solidFill>
                          <a:latin typeface="+mn-ea"/>
                        </a:rPr>
                        <a:t>期末考前須填寫完成</a:t>
                      </a:r>
                      <a:r>
                        <a:rPr lang="en-US" altLang="zh-TW" sz="1800" b="0" dirty="0">
                          <a:solidFill>
                            <a:schemeClr val="tx1"/>
                          </a:solidFill>
                          <a:latin typeface="+mn-ea"/>
                        </a:rPr>
                        <a:t>)</a:t>
                      </a:r>
                    </a:p>
                  </a:txBody>
                  <a:tcPr anchor="ctr"/>
                </a:tc>
                <a:tc>
                  <a:txBody>
                    <a:bodyPr/>
                    <a:lstStyle/>
                    <a:p>
                      <a:pPr algn="ct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670259411"/>
                  </a:ext>
                </a:extLst>
              </a:tr>
              <a:tr h="706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a:solidFill>
                            <a:schemeClr val="tx1"/>
                          </a:solidFill>
                          <a:latin typeface="+mn-ea"/>
                        </a:rPr>
                        <a:t>校外實習日誌</a:t>
                      </a:r>
                      <a:endParaRPr lang="en-US" altLang="zh-TW" sz="1800" b="0" dirty="0">
                        <a:solidFill>
                          <a:schemeClr val="tx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n-ea"/>
                        </a:rPr>
                        <a:t>(</a:t>
                      </a:r>
                      <a:r>
                        <a:rPr lang="zh-TW" altLang="en-US" sz="1800" b="0" dirty="0">
                          <a:solidFill>
                            <a:schemeClr val="tx1"/>
                          </a:solidFill>
                          <a:latin typeface="+mn-ea"/>
                        </a:rPr>
                        <a:t>依各系規範，非必填</a:t>
                      </a:r>
                      <a:r>
                        <a:rPr lang="en-US" altLang="zh-TW" sz="1800" b="0" dirty="0">
                          <a:solidFill>
                            <a:schemeClr val="tx1"/>
                          </a:solidFill>
                          <a:latin typeface="+mn-ea"/>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210837995"/>
                  </a:ext>
                </a:extLst>
              </a:tr>
              <a:tr h="409546">
                <a:tc>
                  <a:txBody>
                    <a:bodyPr/>
                    <a:lstStyle/>
                    <a:p>
                      <a:r>
                        <a:rPr lang="zh-TW" altLang="en-US" sz="1800" b="0" dirty="0">
                          <a:solidFill>
                            <a:schemeClr val="tx1"/>
                          </a:solidFill>
                          <a:latin typeface="+mn-ea"/>
                        </a:rPr>
                        <a:t>實習輔導訪視表</a:t>
                      </a:r>
                      <a:r>
                        <a:rPr lang="en-US" altLang="zh-TW" sz="1800" b="0" dirty="0">
                          <a:solidFill>
                            <a:schemeClr val="tx1"/>
                          </a:solidFill>
                          <a:latin typeface="+mn-ea"/>
                        </a:rPr>
                        <a:t>-1</a:t>
                      </a:r>
                      <a:endParaRPr lang="zh-TW" altLang="en-US"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2653861582"/>
                  </a:ext>
                </a:extLst>
              </a:tr>
              <a:tr h="409546">
                <a:tc>
                  <a:txBody>
                    <a:bodyPr/>
                    <a:lstStyle/>
                    <a:p>
                      <a:r>
                        <a:rPr lang="zh-TW" altLang="en-US" sz="1800" b="0" dirty="0">
                          <a:solidFill>
                            <a:schemeClr val="tx1"/>
                          </a:solidFill>
                          <a:latin typeface="+mn-ea"/>
                        </a:rPr>
                        <a:t>實習輔導訪視表</a:t>
                      </a:r>
                      <a:r>
                        <a:rPr lang="en-US" altLang="zh-TW" sz="1800" b="0" dirty="0">
                          <a:solidFill>
                            <a:schemeClr val="tx1"/>
                          </a:solidFill>
                          <a:latin typeface="+mn-ea"/>
                        </a:rPr>
                        <a:t>-2</a:t>
                      </a:r>
                      <a:endParaRPr lang="zh-TW" altLang="en-US" b="0" dirty="0">
                        <a:solidFill>
                          <a:schemeClr val="tx1"/>
                        </a:solidFill>
                      </a:endParaRPr>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417433072"/>
                  </a:ext>
                </a:extLst>
              </a:tr>
              <a:tr h="706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dirty="0">
                          <a:solidFill>
                            <a:schemeClr val="tx1"/>
                          </a:solidFill>
                          <a:latin typeface="+mn-ea"/>
                        </a:rPr>
                        <a:t>轉換實習單位申請書 </a:t>
                      </a:r>
                      <a:endParaRPr lang="en-US" altLang="zh-TW" sz="1800" b="0" dirty="0">
                        <a:solidFill>
                          <a:schemeClr val="tx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n-ea"/>
                        </a:rPr>
                        <a:t>(</a:t>
                      </a:r>
                      <a:r>
                        <a:rPr lang="zh-TW" altLang="en-US" sz="1800" b="0" dirty="0">
                          <a:solidFill>
                            <a:schemeClr val="tx1"/>
                          </a:solidFill>
                          <a:latin typeface="+mn-ea"/>
                        </a:rPr>
                        <a:t>非必填</a:t>
                      </a:r>
                      <a:r>
                        <a:rPr lang="en-US" altLang="zh-TW" sz="1800" b="0" dirty="0">
                          <a:solidFill>
                            <a:schemeClr val="tx1"/>
                          </a:solidFill>
                          <a:latin typeface="+mn-ea"/>
                        </a:rPr>
                        <a:t>)</a:t>
                      </a:r>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a:t>
                      </a:r>
                      <a:endParaRPr lang="zh-TW" altLang="en-US" dirty="0"/>
                    </a:p>
                  </a:txBody>
                  <a:tcPr anchor="ctr"/>
                </a:tc>
                <a:extLst>
                  <a:ext uri="{0D108BD9-81ED-4DB2-BD59-A6C34878D82A}">
                    <a16:rowId xmlns:a16="http://schemas.microsoft.com/office/drawing/2014/main" val="3808140451"/>
                  </a:ext>
                </a:extLst>
              </a:tr>
              <a:tr h="706888">
                <a:tc>
                  <a:txBody>
                    <a:bodyPr/>
                    <a:lstStyle/>
                    <a:p>
                      <a:r>
                        <a:rPr lang="zh-TW" altLang="en-US" sz="1800" b="0" i="0" kern="1200" dirty="0">
                          <a:solidFill>
                            <a:schemeClr val="tx1"/>
                          </a:solidFill>
                          <a:effectLst/>
                          <a:latin typeface="+mn-lt"/>
                          <a:ea typeface="+mn-ea"/>
                          <a:cs typeface="+mn-cs"/>
                        </a:rPr>
                        <a:t>終止實習申請書 </a:t>
                      </a:r>
                      <a:endParaRPr lang="en-US" altLang="zh-TW" sz="1800" b="0" i="0" kern="1200" dirty="0">
                        <a:solidFill>
                          <a:schemeClr val="tx1"/>
                        </a:solidFill>
                        <a:effectLst/>
                        <a:latin typeface="+mn-lt"/>
                        <a:ea typeface="+mn-ea"/>
                        <a:cs typeface="+mn-cs"/>
                      </a:endParaRPr>
                    </a:p>
                    <a:p>
                      <a:r>
                        <a:rPr lang="en-US" altLang="zh-TW" sz="1800" b="0" i="0" kern="1200" dirty="0">
                          <a:solidFill>
                            <a:schemeClr val="tx1"/>
                          </a:solidFill>
                          <a:effectLst/>
                          <a:latin typeface="+mn-lt"/>
                          <a:ea typeface="+mn-ea"/>
                          <a:cs typeface="+mn-cs"/>
                        </a:rPr>
                        <a:t>(</a:t>
                      </a:r>
                      <a:r>
                        <a:rPr lang="zh-TW" altLang="en-US" sz="1800" b="0" i="0" kern="1200" dirty="0">
                          <a:solidFill>
                            <a:schemeClr val="tx1"/>
                          </a:solidFill>
                          <a:effectLst/>
                          <a:latin typeface="+mn-lt"/>
                          <a:ea typeface="+mn-ea"/>
                          <a:cs typeface="+mn-cs"/>
                        </a:rPr>
                        <a:t>非必填</a:t>
                      </a:r>
                      <a:r>
                        <a:rPr lang="en-US" altLang="zh-TW" sz="1800" b="0" i="0" kern="1200" dirty="0">
                          <a:solidFill>
                            <a:schemeClr val="tx1"/>
                          </a:solidFill>
                          <a:effectLst/>
                          <a:latin typeface="+mn-lt"/>
                          <a:ea typeface="+mn-ea"/>
                          <a:cs typeface="+mn-cs"/>
                        </a:rPr>
                        <a:t>)</a:t>
                      </a:r>
                      <a:endParaRPr lang="zh-TW" altLang="en-US" b="0" dirty="0">
                        <a:solidFill>
                          <a:schemeClr val="tx1"/>
                        </a:solidFill>
                      </a:endParaRPr>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a:t>
                      </a:r>
                      <a:endParaRPr lang="zh-TW" altLang="en-US" dirty="0"/>
                    </a:p>
                  </a:txBody>
                  <a:tcPr anchor="ctr"/>
                </a:tc>
                <a:extLst>
                  <a:ext uri="{0D108BD9-81ED-4DB2-BD59-A6C34878D82A}">
                    <a16:rowId xmlns:a16="http://schemas.microsoft.com/office/drawing/2014/main" val="1699543583"/>
                  </a:ext>
                </a:extLst>
              </a:tr>
            </a:tbl>
          </a:graphicData>
        </a:graphic>
      </p:graphicFrame>
      <p:sp>
        <p:nvSpPr>
          <p:cNvPr id="5" name="投影片編號版面配置區 4"/>
          <p:cNvSpPr>
            <a:spLocks noGrp="1"/>
          </p:cNvSpPr>
          <p:nvPr>
            <p:ph type="sldNum" sz="quarter" idx="12"/>
          </p:nvPr>
        </p:nvSpPr>
        <p:spPr/>
        <p:txBody>
          <a:bodyPr/>
          <a:lstStyle/>
          <a:p>
            <a:fld id="{5D84065D-F351-4B03-BD91-D8A6B8D4B362}" type="slidenum">
              <a:rPr lang="en-US" smtClean="0"/>
              <a:t>12</a:t>
            </a:fld>
            <a:endParaRPr lang="en-US" dirty="0"/>
          </a:p>
        </p:txBody>
      </p:sp>
    </p:spTree>
    <p:extLst>
      <p:ext uri="{BB962C8B-B14F-4D97-AF65-F5344CB8AC3E}">
        <p14:creationId xmlns:p14="http://schemas.microsoft.com/office/powerpoint/2010/main" val="3732156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電子化表單</a:t>
            </a:r>
            <a:r>
              <a:rPr lang="en-US" altLang="zh-TW" dirty="0"/>
              <a:t>【</a:t>
            </a:r>
            <a:r>
              <a:rPr lang="zh-TW" altLang="en-US" dirty="0"/>
              <a:t>實習後</a:t>
            </a:r>
            <a:r>
              <a:rPr lang="en-US" altLang="zh-TW" dirty="0"/>
              <a:t>】</a:t>
            </a:r>
            <a:endParaRPr lang="zh-TW" altLang="en-US" dirty="0"/>
          </a:p>
        </p:txBody>
      </p:sp>
      <p:graphicFrame>
        <p:nvGraphicFramePr>
          <p:cNvPr id="4" name="表格 3">
            <a:extLst>
              <a:ext uri="{FF2B5EF4-FFF2-40B4-BE49-F238E27FC236}">
                <a16:creationId xmlns:a16="http://schemas.microsoft.com/office/drawing/2014/main" id="{F988C4DF-162C-9C63-AE82-01B352B26760}"/>
              </a:ext>
            </a:extLst>
          </p:cNvPr>
          <p:cNvGraphicFramePr>
            <a:graphicFrameLocks noGrp="1"/>
          </p:cNvGraphicFramePr>
          <p:nvPr>
            <p:extLst>
              <p:ext uri="{D42A27DB-BD31-4B8C-83A1-F6EECF244321}">
                <p14:modId xmlns:p14="http://schemas.microsoft.com/office/powerpoint/2010/main" val="3467455022"/>
              </p:ext>
            </p:extLst>
          </p:nvPr>
        </p:nvGraphicFramePr>
        <p:xfrm>
          <a:off x="2426094" y="1567962"/>
          <a:ext cx="6955297" cy="3294184"/>
        </p:xfrm>
        <a:graphic>
          <a:graphicData uri="http://schemas.openxmlformats.org/drawingml/2006/table">
            <a:tbl>
              <a:tblPr firstRow="1" bandRow="1">
                <a:tableStyleId>{5C22544A-7EE6-4342-B048-85BDC9FD1C3A}</a:tableStyleId>
              </a:tblPr>
              <a:tblGrid>
                <a:gridCol w="2699821">
                  <a:extLst>
                    <a:ext uri="{9D8B030D-6E8A-4147-A177-3AD203B41FA5}">
                      <a16:colId xmlns:a16="http://schemas.microsoft.com/office/drawing/2014/main" val="211306611"/>
                    </a:ext>
                  </a:extLst>
                </a:gridCol>
                <a:gridCol w="1020448">
                  <a:extLst>
                    <a:ext uri="{9D8B030D-6E8A-4147-A177-3AD203B41FA5}">
                      <a16:colId xmlns:a16="http://schemas.microsoft.com/office/drawing/2014/main" val="3113898863"/>
                    </a:ext>
                  </a:extLst>
                </a:gridCol>
                <a:gridCol w="1068195">
                  <a:extLst>
                    <a:ext uri="{9D8B030D-6E8A-4147-A177-3AD203B41FA5}">
                      <a16:colId xmlns:a16="http://schemas.microsoft.com/office/drawing/2014/main" val="2040999400"/>
                    </a:ext>
                  </a:extLst>
                </a:gridCol>
                <a:gridCol w="1068195">
                  <a:extLst>
                    <a:ext uri="{9D8B030D-6E8A-4147-A177-3AD203B41FA5}">
                      <a16:colId xmlns:a16="http://schemas.microsoft.com/office/drawing/2014/main" val="4250785326"/>
                    </a:ext>
                  </a:extLst>
                </a:gridCol>
                <a:gridCol w="1098638">
                  <a:extLst>
                    <a:ext uri="{9D8B030D-6E8A-4147-A177-3AD203B41FA5}">
                      <a16:colId xmlns:a16="http://schemas.microsoft.com/office/drawing/2014/main" val="696142934"/>
                    </a:ext>
                  </a:extLst>
                </a:gridCol>
              </a:tblGrid>
              <a:tr h="485721">
                <a:tc>
                  <a:txBody>
                    <a:bodyPr/>
                    <a:lstStyle/>
                    <a:p>
                      <a:pPr algn="ctr"/>
                      <a:r>
                        <a:rPr lang="zh-TW" altLang="en-US" sz="2000" dirty="0"/>
                        <a:t>實習後表單填寫</a:t>
                      </a:r>
                      <a:endParaRPr lang="zh-TW" altLang="en-US" sz="2000" b="0" dirty="0">
                        <a:solidFill>
                          <a:schemeClr val="tx1"/>
                        </a:solidFill>
                      </a:endParaRPr>
                    </a:p>
                  </a:txBody>
                  <a:tcPr/>
                </a:tc>
                <a:tc>
                  <a:txBody>
                    <a:bodyPr/>
                    <a:lstStyle/>
                    <a:p>
                      <a:pPr algn="ctr"/>
                      <a:r>
                        <a:rPr lang="zh-TW" altLang="en-US" sz="2000" dirty="0"/>
                        <a:t>學生</a:t>
                      </a:r>
                    </a:p>
                  </a:txBody>
                  <a:tcPr/>
                </a:tc>
                <a:tc>
                  <a:txBody>
                    <a:bodyPr/>
                    <a:lstStyle/>
                    <a:p>
                      <a:pPr algn="ctr"/>
                      <a:r>
                        <a:rPr lang="zh-TW" altLang="en-US" sz="2000" dirty="0"/>
                        <a:t>公司</a:t>
                      </a:r>
                    </a:p>
                  </a:txBody>
                  <a:tcPr/>
                </a:tc>
                <a:tc>
                  <a:txBody>
                    <a:bodyPr/>
                    <a:lstStyle/>
                    <a:p>
                      <a:pPr algn="ctr"/>
                      <a:r>
                        <a:rPr lang="zh-TW" altLang="en-US" sz="2000" dirty="0"/>
                        <a:t>教師</a:t>
                      </a:r>
                    </a:p>
                  </a:txBody>
                  <a:tcPr/>
                </a:tc>
                <a:tc>
                  <a:txBody>
                    <a:bodyPr/>
                    <a:lstStyle/>
                    <a:p>
                      <a:pPr algn="ctr"/>
                      <a:r>
                        <a:rPr lang="zh-TW" altLang="en-US" sz="2000" dirty="0"/>
                        <a:t>系辦</a:t>
                      </a:r>
                    </a:p>
                  </a:txBody>
                  <a:tcPr/>
                </a:tc>
                <a:extLst>
                  <a:ext uri="{0D108BD9-81ED-4DB2-BD59-A6C34878D82A}">
                    <a16:rowId xmlns:a16="http://schemas.microsoft.com/office/drawing/2014/main" val="3887273189"/>
                  </a:ext>
                </a:extLst>
              </a:tr>
              <a:tr h="454585">
                <a:tc>
                  <a:txBody>
                    <a:bodyPr/>
                    <a:lstStyle/>
                    <a:p>
                      <a:r>
                        <a:rPr lang="zh-TW" altLang="en-US" b="0" dirty="0">
                          <a:solidFill>
                            <a:schemeClr val="tx1"/>
                          </a:solidFill>
                        </a:rPr>
                        <a:t>實習成績考核表</a:t>
                      </a:r>
                    </a:p>
                  </a:txBody>
                  <a:tcPr anchor="ctr"/>
                </a:tc>
                <a:tc>
                  <a:txBody>
                    <a:bodyPr/>
                    <a:lstStyle/>
                    <a:p>
                      <a:pPr algn="ctr"/>
                      <a:endParaRPr lang="zh-TW" altLang="en-US" dirty="0"/>
                    </a:p>
                  </a:txBody>
                  <a:tcP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a:t>
                      </a:r>
                      <a:endParaRPr lang="zh-TW" altLang="en-US" dirty="0"/>
                    </a:p>
                  </a:txBody>
                  <a:tcPr anchor="ctr"/>
                </a:tc>
                <a:tc>
                  <a:txBody>
                    <a:bodyPr/>
                    <a:lstStyle/>
                    <a:p>
                      <a:pPr algn="ctr"/>
                      <a:endParaRPr lang="zh-TW" altLang="en-US" dirty="0"/>
                    </a:p>
                  </a:txBody>
                  <a:tcPr/>
                </a:tc>
                <a:extLst>
                  <a:ext uri="{0D108BD9-81ED-4DB2-BD59-A6C34878D82A}">
                    <a16:rowId xmlns:a16="http://schemas.microsoft.com/office/drawing/2014/main" val="3417490095"/>
                  </a:ext>
                </a:extLst>
              </a:tr>
              <a:tr h="784626">
                <a:tc>
                  <a:txBody>
                    <a:bodyPr/>
                    <a:lstStyle/>
                    <a:p>
                      <a:r>
                        <a:rPr lang="zh-TW" altLang="en-US" sz="1800" b="0" dirty="0">
                          <a:solidFill>
                            <a:schemeClr val="tx1"/>
                          </a:solidFill>
                          <a:latin typeface="+mn-ea"/>
                        </a:rPr>
                        <a:t>實習機構滿意問卷</a:t>
                      </a:r>
                      <a:endParaRPr lang="zh-TW" altLang="en-US" b="0" dirty="0">
                        <a:solidFill>
                          <a:schemeClr val="tx1"/>
                        </a:solidFill>
                      </a:endParaRPr>
                    </a:p>
                  </a:txBody>
                  <a:tcPr anchor="ctr"/>
                </a:tc>
                <a:tc>
                  <a:txBody>
                    <a:bodyPr/>
                    <a:lstStyle/>
                    <a:p>
                      <a:pPr algn="ct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a:t>
                      </a:r>
                      <a:endParaRPr lang="zh-TW" altLang="en-US" dirty="0"/>
                    </a:p>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tc>
                <a:extLst>
                  <a:ext uri="{0D108BD9-81ED-4DB2-BD59-A6C34878D82A}">
                    <a16:rowId xmlns:a16="http://schemas.microsoft.com/office/drawing/2014/main" val="3670259411"/>
                  </a:ext>
                </a:extLst>
              </a:tr>
              <a:tr h="784626">
                <a:tc>
                  <a:txBody>
                    <a:bodyPr/>
                    <a:lstStyle/>
                    <a:p>
                      <a:r>
                        <a:rPr lang="zh-TW" altLang="en-US" sz="1800" b="0" dirty="0">
                          <a:solidFill>
                            <a:schemeClr val="tx1"/>
                          </a:solidFill>
                          <a:latin typeface="+mn-ea"/>
                        </a:rPr>
                        <a:t>實習證明書</a:t>
                      </a:r>
                      <a:endParaRPr lang="zh-TW" altLang="en-US"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a:t>
                      </a:r>
                      <a:endParaRPr lang="zh-TW" altLang="en-US" dirty="0"/>
                    </a:p>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tc>
                <a:extLst>
                  <a:ext uri="{0D108BD9-81ED-4DB2-BD59-A6C34878D82A}">
                    <a16:rowId xmlns:a16="http://schemas.microsoft.com/office/drawing/2014/main" val="2653861582"/>
                  </a:ext>
                </a:extLst>
              </a:tr>
              <a:tr h="784626">
                <a:tc>
                  <a:txBody>
                    <a:bodyPr/>
                    <a:lstStyle/>
                    <a:p>
                      <a:r>
                        <a:rPr lang="zh-TW" altLang="en-US" sz="1800" b="0" dirty="0">
                          <a:solidFill>
                            <a:schemeClr val="tx1"/>
                          </a:solidFill>
                          <a:latin typeface="+mn-ea"/>
                        </a:rPr>
                        <a:t>實習機構實習成績考核表</a:t>
                      </a:r>
                      <a:endParaRPr lang="zh-TW" altLang="en-US" b="0" dirty="0">
                        <a:solidFill>
                          <a:schemeClr val="tx1"/>
                        </a:solidFill>
                      </a:endParaRPr>
                    </a:p>
                  </a:txBody>
                  <a:tcPr anchor="ctr"/>
                </a:tc>
                <a:tc>
                  <a:txBody>
                    <a:bodyPr/>
                    <a:lstStyle/>
                    <a:p>
                      <a:pPr algn="ct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mn-ea"/>
                          <a:cs typeface="+mn-cs"/>
                        </a:rPr>
                        <a:t>✔</a:t>
                      </a:r>
                      <a:endParaRPr lang="zh-TW" altLang="en-US" dirty="0"/>
                    </a:p>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tc>
                <a:extLst>
                  <a:ext uri="{0D108BD9-81ED-4DB2-BD59-A6C34878D82A}">
                    <a16:rowId xmlns:a16="http://schemas.microsoft.com/office/drawing/2014/main" val="3417433072"/>
                  </a:ext>
                </a:extLst>
              </a:tr>
            </a:tbl>
          </a:graphicData>
        </a:graphic>
      </p:graphicFrame>
      <p:sp>
        <p:nvSpPr>
          <p:cNvPr id="5" name="內容版面配置區 2"/>
          <p:cNvSpPr>
            <a:spLocks noGrp="1"/>
          </p:cNvSpPr>
          <p:nvPr>
            <p:ph idx="1"/>
          </p:nvPr>
        </p:nvSpPr>
        <p:spPr>
          <a:xfrm>
            <a:off x="1371600" y="5222631"/>
            <a:ext cx="9935308" cy="1380394"/>
          </a:xfrm>
        </p:spPr>
        <p:txBody>
          <a:bodyPr>
            <a:normAutofit fontScale="92500" lnSpcReduction="20000"/>
          </a:bodyPr>
          <a:lstStyle/>
          <a:p>
            <a:r>
              <a:rPr lang="zh-TW" altLang="en-US" sz="2800" dirty="0">
                <a:latin typeface="新細明體" panose="02020500000000000000" pitchFamily="18" charset="-120"/>
                <a:ea typeface="新細明體" panose="02020500000000000000" pitchFamily="18" charset="-120"/>
              </a:rPr>
              <a:t>媒合成功，請選</a:t>
            </a:r>
            <a:r>
              <a:rPr lang="en-US" altLang="zh-TW" sz="2800" dirty="0">
                <a:latin typeface="新細明體" panose="02020500000000000000" pitchFamily="18" charset="-120"/>
                <a:ea typeface="新細明體" panose="02020500000000000000" pitchFamily="18" charset="-120"/>
              </a:rPr>
              <a:t>“</a:t>
            </a:r>
            <a:r>
              <a:rPr lang="zh-TW" altLang="en-US" sz="2800" dirty="0">
                <a:solidFill>
                  <a:srgbClr val="FF0000"/>
                </a:solidFill>
                <a:latin typeface="新細明體" panose="02020500000000000000" pitchFamily="18" charset="-120"/>
                <a:ea typeface="新細明體" panose="02020500000000000000" pitchFamily="18" charset="-120"/>
              </a:rPr>
              <a:t>實習專區</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，就可以看到電子化表單。</a:t>
            </a:r>
            <a:endParaRPr lang="en-US" altLang="zh-TW" sz="2800" dirty="0">
              <a:latin typeface="新細明體" panose="02020500000000000000" pitchFamily="18" charset="-120"/>
              <a:ea typeface="新細明體" panose="02020500000000000000" pitchFamily="18" charset="-120"/>
            </a:endParaRPr>
          </a:p>
          <a:p>
            <a:r>
              <a:rPr lang="zh-TW" altLang="en-US" sz="2800" dirty="0">
                <a:latin typeface="新細明體" panose="02020500000000000000" pitchFamily="18" charset="-120"/>
                <a:ea typeface="新細明體" panose="02020500000000000000" pitchFamily="18" charset="-120"/>
              </a:rPr>
              <a:t>因表單眾多，後續以</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學生個別實習計畫</a:t>
            </a:r>
            <a:r>
              <a:rPr lang="en-US" altLang="zh-TW" sz="2800" dirty="0">
                <a:latin typeface="新細明體" panose="02020500000000000000" pitchFamily="18" charset="-120"/>
                <a:ea typeface="新細明體" panose="02020500000000000000" pitchFamily="18" charset="-120"/>
              </a:rPr>
              <a:t>”</a:t>
            </a:r>
            <a:r>
              <a:rPr lang="zh-TW" altLang="en-US" sz="2800" dirty="0">
                <a:latin typeface="新細明體" panose="02020500000000000000" pitchFamily="18" charset="-120"/>
                <a:ea typeface="新細明體" panose="02020500000000000000" pitchFamily="18" charset="-120"/>
              </a:rPr>
              <a:t>為例。</a:t>
            </a:r>
            <a:endParaRPr lang="en-US" altLang="zh-TW" sz="2800" dirty="0">
              <a:latin typeface="新細明體" panose="02020500000000000000" pitchFamily="18" charset="-120"/>
              <a:ea typeface="新細明體" panose="02020500000000000000" pitchFamily="18" charset="-120"/>
            </a:endParaRPr>
          </a:p>
          <a:p>
            <a:r>
              <a:rPr lang="zh-TW" altLang="en-US" sz="2800" dirty="0">
                <a:latin typeface="新細明體" panose="02020500000000000000" pitchFamily="18" charset="-120"/>
                <a:ea typeface="新細明體" panose="02020500000000000000" pitchFamily="18" charset="-120"/>
              </a:rPr>
              <a:t>所有表單大原則：紅字皆為必填，拉到最末端會有簽名區。</a:t>
            </a:r>
            <a:endParaRPr lang="en-US" altLang="zh-TW" sz="2800" dirty="0">
              <a:latin typeface="新細明體" panose="02020500000000000000" pitchFamily="18" charset="-120"/>
              <a:ea typeface="新細明體" panose="02020500000000000000" pitchFamily="18" charset="-120"/>
            </a:endParaRPr>
          </a:p>
        </p:txBody>
      </p:sp>
      <p:sp>
        <p:nvSpPr>
          <p:cNvPr id="6" name="投影片編號版面配置區 5"/>
          <p:cNvSpPr>
            <a:spLocks noGrp="1"/>
          </p:cNvSpPr>
          <p:nvPr>
            <p:ph type="sldNum" sz="quarter" idx="12"/>
          </p:nvPr>
        </p:nvSpPr>
        <p:spPr/>
        <p:txBody>
          <a:bodyPr/>
          <a:lstStyle/>
          <a:p>
            <a:fld id="{5D84065D-F351-4B03-BD91-D8A6B8D4B362}" type="slidenum">
              <a:rPr lang="en-US" smtClean="0"/>
              <a:t>13</a:t>
            </a:fld>
            <a:endParaRPr lang="en-US" dirty="0"/>
          </a:p>
        </p:txBody>
      </p:sp>
    </p:spTree>
    <p:extLst>
      <p:ext uri="{BB962C8B-B14F-4D97-AF65-F5344CB8AC3E}">
        <p14:creationId xmlns:p14="http://schemas.microsoft.com/office/powerpoint/2010/main" val="237469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1364" y="422030"/>
            <a:ext cx="10962744" cy="1485900"/>
          </a:xfrm>
        </p:spPr>
        <p:txBody>
          <a:bodyPr>
            <a:normAutofit/>
          </a:bodyPr>
          <a:lstStyle/>
          <a:p>
            <a:r>
              <a:rPr lang="zh-TW" altLang="en-US" sz="4000" dirty="0"/>
              <a:t>媒合成功 </a:t>
            </a:r>
            <a:r>
              <a:rPr lang="en-US" altLang="zh-TW" sz="4000" dirty="0"/>
              <a:t>4.</a:t>
            </a:r>
            <a:r>
              <a:rPr lang="zh-TW" altLang="en-US" sz="4000" dirty="0"/>
              <a:t>實習輔導老師介面</a:t>
            </a:r>
          </a:p>
        </p:txBody>
      </p:sp>
      <p:pic>
        <p:nvPicPr>
          <p:cNvPr id="4" name="圖片 3"/>
          <p:cNvPicPr>
            <a:picLocks noChangeAspect="1"/>
          </p:cNvPicPr>
          <p:nvPr/>
        </p:nvPicPr>
        <p:blipFill rotWithShape="1">
          <a:blip r:embed="rId2"/>
          <a:srcRect l="19037" t="16090" r="19832" b="6909"/>
          <a:stretch/>
        </p:blipFill>
        <p:spPr>
          <a:xfrm>
            <a:off x="915664" y="1274883"/>
            <a:ext cx="7727174" cy="5474915"/>
          </a:xfrm>
          <a:prstGeom prst="rect">
            <a:avLst/>
          </a:prstGeom>
        </p:spPr>
      </p:pic>
      <p:sp>
        <p:nvSpPr>
          <p:cNvPr id="5" name="投影片編號版面配置區 4"/>
          <p:cNvSpPr>
            <a:spLocks noGrp="1"/>
          </p:cNvSpPr>
          <p:nvPr>
            <p:ph type="sldNum" sz="quarter" idx="12"/>
          </p:nvPr>
        </p:nvSpPr>
        <p:spPr/>
        <p:txBody>
          <a:bodyPr/>
          <a:lstStyle/>
          <a:p>
            <a:fld id="{5D84065D-F351-4B03-BD91-D8A6B8D4B362}" type="slidenum">
              <a:rPr lang="en-US" smtClean="0"/>
              <a:t>14</a:t>
            </a:fld>
            <a:endParaRPr lang="en-US" dirty="0"/>
          </a:p>
        </p:txBody>
      </p:sp>
    </p:spTree>
    <p:extLst>
      <p:ext uri="{BB962C8B-B14F-4D97-AF65-F5344CB8AC3E}">
        <p14:creationId xmlns:p14="http://schemas.microsoft.com/office/powerpoint/2010/main" val="36600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rotWithShape="1">
          <a:blip r:embed="rId2"/>
          <a:srcRect l="19195" t="14007" r="19526" b="5437"/>
          <a:stretch/>
        </p:blipFill>
        <p:spPr>
          <a:xfrm>
            <a:off x="714418" y="970604"/>
            <a:ext cx="7792797" cy="5762445"/>
          </a:xfrm>
          <a:prstGeom prst="rect">
            <a:avLst/>
          </a:prstGeom>
        </p:spPr>
      </p:pic>
      <p:sp>
        <p:nvSpPr>
          <p:cNvPr id="2" name="標題 1"/>
          <p:cNvSpPr>
            <a:spLocks noGrp="1"/>
          </p:cNvSpPr>
          <p:nvPr>
            <p:ph type="title"/>
          </p:nvPr>
        </p:nvSpPr>
        <p:spPr>
          <a:xfrm>
            <a:off x="983410" y="227654"/>
            <a:ext cx="11015932" cy="1485900"/>
          </a:xfrm>
        </p:spPr>
        <p:txBody>
          <a:bodyPr>
            <a:normAutofit/>
          </a:bodyPr>
          <a:lstStyle/>
          <a:p>
            <a:r>
              <a:rPr lang="zh-TW" altLang="en-US" sz="3800" dirty="0"/>
              <a:t>媒合成功 </a:t>
            </a:r>
            <a:r>
              <a:rPr lang="en-US" altLang="zh-TW" sz="3800" dirty="0"/>
              <a:t>4.</a:t>
            </a:r>
            <a:r>
              <a:rPr lang="zh-TW" altLang="en-US" sz="3800" dirty="0"/>
              <a:t>實習輔導老師介面：學生個別實習計畫</a:t>
            </a:r>
          </a:p>
        </p:txBody>
      </p:sp>
      <p:sp>
        <p:nvSpPr>
          <p:cNvPr id="6" name="內容版面配置區 2"/>
          <p:cNvSpPr txBox="1">
            <a:spLocks/>
          </p:cNvSpPr>
          <p:nvPr/>
        </p:nvSpPr>
        <p:spPr>
          <a:xfrm>
            <a:off x="8712266" y="5331125"/>
            <a:ext cx="3287076" cy="1526875"/>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zh-TW" altLang="en-US" dirty="0">
                <a:solidFill>
                  <a:srgbClr val="CC9900"/>
                </a:solidFill>
                <a:latin typeface="新細明體" panose="02020500000000000000" pitchFamily="18" charset="-120"/>
                <a:ea typeface="新細明體" panose="02020500000000000000" pitchFamily="18" charset="-120"/>
              </a:rPr>
              <a:t>紅字為需要填寫的區域。</a:t>
            </a:r>
            <a:r>
              <a:rPr lang="en-US" altLang="zh-TW" dirty="0">
                <a:solidFill>
                  <a:srgbClr val="FF0000"/>
                </a:solidFill>
                <a:latin typeface="新細明體" panose="02020500000000000000" pitchFamily="18" charset="-120"/>
                <a:ea typeface="新細明體" panose="02020500000000000000" pitchFamily="18" charset="-120"/>
              </a:rPr>
              <a:t>【</a:t>
            </a:r>
            <a:r>
              <a:rPr lang="zh-TW" altLang="en-US" dirty="0">
                <a:solidFill>
                  <a:srgbClr val="FF0000"/>
                </a:solidFill>
                <a:latin typeface="新細明體" panose="02020500000000000000" pitchFamily="18" charset="-120"/>
                <a:ea typeface="新細明體" panose="02020500000000000000" pitchFamily="18" charset="-120"/>
              </a:rPr>
              <a:t>當期課號：依各系實際開課課號填入</a:t>
            </a:r>
            <a:r>
              <a:rPr lang="en-US" altLang="zh-TW" dirty="0">
                <a:solidFill>
                  <a:srgbClr val="FF0000"/>
                </a:solidFill>
                <a:latin typeface="新細明體" panose="02020500000000000000" pitchFamily="18" charset="-120"/>
                <a:ea typeface="新細明體" panose="02020500000000000000" pitchFamily="18" charset="-120"/>
              </a:rPr>
              <a:t>】</a:t>
            </a:r>
            <a:r>
              <a:rPr lang="zh-TW" altLang="en-US" dirty="0">
                <a:solidFill>
                  <a:srgbClr val="FF0000"/>
                </a:solidFill>
                <a:latin typeface="新細明體" panose="02020500000000000000" pitchFamily="18" charset="-120"/>
                <a:ea typeface="新細明體" panose="02020500000000000000" pitchFamily="18" charset="-120"/>
              </a:rPr>
              <a:t>；</a:t>
            </a:r>
            <a:r>
              <a:rPr lang="en-US" altLang="zh-TW" dirty="0">
                <a:solidFill>
                  <a:srgbClr val="FF0000"/>
                </a:solidFill>
                <a:latin typeface="新細明體" panose="02020500000000000000" pitchFamily="18" charset="-120"/>
                <a:ea typeface="新細明體" panose="02020500000000000000" pitchFamily="18" charset="-120"/>
              </a:rPr>
              <a:t>【SDGS</a:t>
            </a:r>
            <a:r>
              <a:rPr lang="zh-TW" altLang="en-US" dirty="0">
                <a:solidFill>
                  <a:srgbClr val="FF0000"/>
                </a:solidFill>
                <a:latin typeface="新細明體" panose="02020500000000000000" pitchFamily="18" charset="-120"/>
                <a:ea typeface="新細明體" panose="02020500000000000000" pitchFamily="18" charset="-120"/>
              </a:rPr>
              <a:t>請選：優質教育</a:t>
            </a:r>
            <a:r>
              <a:rPr lang="en-US" altLang="zh-TW" dirty="0">
                <a:solidFill>
                  <a:srgbClr val="FF0000"/>
                </a:solidFill>
                <a:latin typeface="新細明體" panose="02020500000000000000" pitchFamily="18" charset="-120"/>
                <a:ea typeface="新細明體" panose="02020500000000000000" pitchFamily="18" charset="-120"/>
              </a:rPr>
              <a:t>(Quality Education)】</a:t>
            </a:r>
            <a:r>
              <a:rPr lang="zh-TW" altLang="en-US" dirty="0">
                <a:solidFill>
                  <a:srgbClr val="FF0000"/>
                </a:solidFill>
                <a:latin typeface="新細明體" panose="02020500000000000000" pitchFamily="18" charset="-120"/>
                <a:ea typeface="新細明體" panose="02020500000000000000" pitchFamily="18" charset="-120"/>
              </a:rPr>
              <a:t>。</a:t>
            </a:r>
            <a:endParaRPr lang="en-US" altLang="zh-TW" dirty="0">
              <a:solidFill>
                <a:srgbClr val="CC9900"/>
              </a:solidFill>
              <a:latin typeface="新細明體" panose="02020500000000000000" pitchFamily="18" charset="-120"/>
              <a:ea typeface="新細明體" panose="02020500000000000000" pitchFamily="18" charset="-120"/>
            </a:endParaRPr>
          </a:p>
        </p:txBody>
      </p:sp>
      <p:sp>
        <p:nvSpPr>
          <p:cNvPr id="8" name="矩形 7"/>
          <p:cNvSpPr/>
          <p:nvPr/>
        </p:nvSpPr>
        <p:spPr>
          <a:xfrm>
            <a:off x="2251492" y="4088710"/>
            <a:ext cx="4675520" cy="2503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FF00"/>
              </a:solidFill>
            </a:endParaRPr>
          </a:p>
        </p:txBody>
      </p:sp>
      <p:pic>
        <p:nvPicPr>
          <p:cNvPr id="11" name="圖片 10"/>
          <p:cNvPicPr>
            <a:picLocks noChangeAspect="1"/>
          </p:cNvPicPr>
          <p:nvPr/>
        </p:nvPicPr>
        <p:blipFill rotWithShape="1">
          <a:blip r:embed="rId3"/>
          <a:srcRect l="32058" t="16404" r="32293" b="7212"/>
          <a:stretch/>
        </p:blipFill>
        <p:spPr>
          <a:xfrm>
            <a:off x="8545868" y="970604"/>
            <a:ext cx="3539739" cy="4266350"/>
          </a:xfrm>
          <a:prstGeom prst="rect">
            <a:avLst/>
          </a:prstGeom>
        </p:spPr>
      </p:pic>
      <p:sp>
        <p:nvSpPr>
          <p:cNvPr id="12" name="矩形 11"/>
          <p:cNvSpPr/>
          <p:nvPr/>
        </p:nvSpPr>
        <p:spPr>
          <a:xfrm>
            <a:off x="8545868" y="3834802"/>
            <a:ext cx="3453474" cy="11943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FF00"/>
              </a:solidFill>
            </a:endParaRPr>
          </a:p>
        </p:txBody>
      </p:sp>
      <p:sp>
        <p:nvSpPr>
          <p:cNvPr id="4" name="投影片編號版面配置區 3"/>
          <p:cNvSpPr>
            <a:spLocks noGrp="1"/>
          </p:cNvSpPr>
          <p:nvPr>
            <p:ph type="sldNum" sz="quarter" idx="12"/>
          </p:nvPr>
        </p:nvSpPr>
        <p:spPr/>
        <p:txBody>
          <a:bodyPr/>
          <a:lstStyle/>
          <a:p>
            <a:fld id="{5D84065D-F351-4B03-BD91-D8A6B8D4B362}" type="slidenum">
              <a:rPr lang="en-US" smtClean="0"/>
              <a:t>15</a:t>
            </a:fld>
            <a:endParaRPr lang="en-US" dirty="0"/>
          </a:p>
        </p:txBody>
      </p:sp>
    </p:spTree>
    <p:extLst>
      <p:ext uri="{BB962C8B-B14F-4D97-AF65-F5344CB8AC3E}">
        <p14:creationId xmlns:p14="http://schemas.microsoft.com/office/powerpoint/2010/main" val="169451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rotWithShape="1">
          <a:blip r:embed="rId2"/>
          <a:srcRect l="33804" t="16017" r="33957" b="19297"/>
          <a:stretch/>
        </p:blipFill>
        <p:spPr>
          <a:xfrm>
            <a:off x="990233" y="728134"/>
            <a:ext cx="5296238" cy="5977466"/>
          </a:xfrm>
          <a:prstGeom prst="rect">
            <a:avLst/>
          </a:prstGeom>
        </p:spPr>
      </p:pic>
      <p:pic>
        <p:nvPicPr>
          <p:cNvPr id="18" name="圖片 17"/>
          <p:cNvPicPr>
            <a:picLocks noChangeAspect="1"/>
          </p:cNvPicPr>
          <p:nvPr/>
        </p:nvPicPr>
        <p:blipFill rotWithShape="1">
          <a:blip r:embed="rId3"/>
          <a:srcRect l="35492" t="42853" r="35302" b="34386"/>
          <a:stretch/>
        </p:blipFill>
        <p:spPr>
          <a:xfrm>
            <a:off x="6792563" y="731535"/>
            <a:ext cx="4338499" cy="1901807"/>
          </a:xfrm>
          <a:prstGeom prst="rect">
            <a:avLst/>
          </a:prstGeom>
        </p:spPr>
      </p:pic>
      <p:sp>
        <p:nvSpPr>
          <p:cNvPr id="2" name="標題 1"/>
          <p:cNvSpPr>
            <a:spLocks noGrp="1"/>
          </p:cNvSpPr>
          <p:nvPr>
            <p:ph type="title"/>
          </p:nvPr>
        </p:nvSpPr>
        <p:spPr>
          <a:xfrm>
            <a:off x="851677" y="108909"/>
            <a:ext cx="11154266" cy="1485900"/>
          </a:xfrm>
        </p:spPr>
        <p:txBody>
          <a:bodyPr>
            <a:normAutofit/>
          </a:bodyPr>
          <a:lstStyle/>
          <a:p>
            <a:r>
              <a:rPr lang="zh-TW" altLang="en-US" sz="3800" dirty="0"/>
              <a:t>媒合成功 </a:t>
            </a:r>
            <a:r>
              <a:rPr lang="en-US" altLang="zh-TW" sz="3800" dirty="0"/>
              <a:t>4.</a:t>
            </a:r>
            <a:r>
              <a:rPr lang="zh-TW" altLang="en-US" sz="3800" dirty="0"/>
              <a:t>實習輔導老師介面：學生個別實習計畫</a:t>
            </a:r>
          </a:p>
        </p:txBody>
      </p:sp>
      <p:sp>
        <p:nvSpPr>
          <p:cNvPr id="10" name="矩形 9"/>
          <p:cNvSpPr/>
          <p:nvPr/>
        </p:nvSpPr>
        <p:spPr>
          <a:xfrm>
            <a:off x="1060031" y="2041252"/>
            <a:ext cx="5033037" cy="837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FF00"/>
              </a:solidFill>
            </a:endParaRPr>
          </a:p>
        </p:txBody>
      </p:sp>
      <p:sp>
        <p:nvSpPr>
          <p:cNvPr id="12" name="矩形 11"/>
          <p:cNvSpPr/>
          <p:nvPr/>
        </p:nvSpPr>
        <p:spPr>
          <a:xfrm>
            <a:off x="6792563" y="720557"/>
            <a:ext cx="4338499" cy="191278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FF00"/>
              </a:solidFill>
            </a:endParaRPr>
          </a:p>
        </p:txBody>
      </p:sp>
      <p:sp>
        <p:nvSpPr>
          <p:cNvPr id="15" name="內容版面配置區 2"/>
          <p:cNvSpPr txBox="1">
            <a:spLocks/>
          </p:cNvSpPr>
          <p:nvPr/>
        </p:nvSpPr>
        <p:spPr>
          <a:xfrm>
            <a:off x="6792563" y="3829512"/>
            <a:ext cx="3879013" cy="161114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zh-TW" altLang="en-US" dirty="0">
                <a:solidFill>
                  <a:srgbClr val="CC9900"/>
                </a:solidFill>
                <a:latin typeface="新細明體" panose="02020500000000000000" pitchFamily="18" charset="-120"/>
                <a:ea typeface="新細明體" panose="02020500000000000000" pitchFamily="18" charset="-120"/>
              </a:rPr>
              <a:t>實習課程目標</a:t>
            </a:r>
            <a:r>
              <a:rPr lang="en-US" altLang="zh-TW" dirty="0">
                <a:solidFill>
                  <a:srgbClr val="CC9900"/>
                </a:solidFill>
                <a:latin typeface="新細明體" panose="02020500000000000000" pitchFamily="18" charset="-120"/>
                <a:ea typeface="新細明體" panose="02020500000000000000" pitchFamily="18" charset="-120"/>
              </a:rPr>
              <a:t>-</a:t>
            </a:r>
            <a:r>
              <a:rPr lang="zh-TW" altLang="en-US" dirty="0">
                <a:solidFill>
                  <a:srgbClr val="CC9900"/>
                </a:solidFill>
                <a:latin typeface="新細明體" panose="02020500000000000000" pitchFamily="18" charset="-120"/>
                <a:ea typeface="新細明體" panose="02020500000000000000" pitchFamily="18" charset="-120"/>
              </a:rPr>
              <a:t>學習實務技能內容，可點選</a:t>
            </a:r>
            <a:r>
              <a:rPr lang="en-US" altLang="zh-TW" dirty="0">
                <a:solidFill>
                  <a:srgbClr val="CC9900"/>
                </a:solidFill>
                <a:latin typeface="新細明體" panose="02020500000000000000" pitchFamily="18" charset="-120"/>
                <a:ea typeface="新細明體" panose="02020500000000000000" pitchFamily="18" charset="-120"/>
              </a:rPr>
              <a:t>”</a:t>
            </a:r>
            <a:r>
              <a:rPr lang="zh-TW" altLang="en-US" dirty="0">
                <a:solidFill>
                  <a:srgbClr val="FF0000"/>
                </a:solidFill>
                <a:latin typeface="新細明體" panose="02020500000000000000" pitchFamily="18" charset="-120"/>
                <a:ea typeface="新細明體" panose="02020500000000000000" pitchFamily="18" charset="-120"/>
              </a:rPr>
              <a:t>使用範本</a:t>
            </a:r>
            <a:r>
              <a:rPr lang="en-US" altLang="zh-TW" dirty="0">
                <a:solidFill>
                  <a:srgbClr val="CC9900"/>
                </a:solidFill>
                <a:latin typeface="新細明體" panose="02020500000000000000" pitchFamily="18" charset="-120"/>
                <a:ea typeface="新細明體" panose="02020500000000000000" pitchFamily="18" charset="-120"/>
              </a:rPr>
              <a:t>”</a:t>
            </a:r>
            <a:r>
              <a:rPr lang="zh-TW" altLang="en-US" dirty="0">
                <a:solidFill>
                  <a:srgbClr val="CC9900"/>
                </a:solidFill>
                <a:latin typeface="新細明體" panose="02020500000000000000" pitchFamily="18" charset="-120"/>
                <a:ea typeface="新細明體" panose="02020500000000000000" pitchFamily="18" charset="-120"/>
              </a:rPr>
              <a:t>，可自動生成範本選用。</a:t>
            </a:r>
            <a:endParaRPr lang="en-US" altLang="zh-TW" dirty="0">
              <a:solidFill>
                <a:srgbClr val="CC9900"/>
              </a:solidFill>
              <a:latin typeface="新細明體" panose="02020500000000000000" pitchFamily="18" charset="-120"/>
              <a:ea typeface="新細明體" panose="02020500000000000000" pitchFamily="18" charset="-120"/>
            </a:endParaRPr>
          </a:p>
          <a:p>
            <a:r>
              <a:rPr lang="zh-TW" altLang="en-US" dirty="0">
                <a:solidFill>
                  <a:srgbClr val="CC9900"/>
                </a:solidFill>
                <a:latin typeface="新細明體" panose="02020500000000000000" pitchFamily="18" charset="-120"/>
                <a:ea typeface="新細明體" panose="02020500000000000000" pitchFamily="18" charset="-120"/>
              </a:rPr>
              <a:t>填寫完成拉到最下方，點擊後簽名即可送出。</a:t>
            </a:r>
            <a:endParaRPr lang="en-US" altLang="zh-TW" dirty="0">
              <a:solidFill>
                <a:srgbClr val="CC9900"/>
              </a:solidFill>
              <a:latin typeface="新細明體" panose="02020500000000000000" pitchFamily="18" charset="-120"/>
              <a:ea typeface="新細明體" panose="02020500000000000000" pitchFamily="18" charset="-120"/>
            </a:endParaRPr>
          </a:p>
        </p:txBody>
      </p:sp>
      <p:sp>
        <p:nvSpPr>
          <p:cNvPr id="19" name="矩形 18"/>
          <p:cNvSpPr/>
          <p:nvPr/>
        </p:nvSpPr>
        <p:spPr>
          <a:xfrm>
            <a:off x="1076496" y="3228934"/>
            <a:ext cx="5016572" cy="18618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FF00"/>
              </a:solidFill>
            </a:endParaRPr>
          </a:p>
        </p:txBody>
      </p:sp>
      <p:sp>
        <p:nvSpPr>
          <p:cNvPr id="20" name="矩形 19"/>
          <p:cNvSpPr/>
          <p:nvPr/>
        </p:nvSpPr>
        <p:spPr>
          <a:xfrm>
            <a:off x="1060031" y="5173569"/>
            <a:ext cx="5033037" cy="14909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FF00"/>
              </a:solidFill>
            </a:endParaRPr>
          </a:p>
        </p:txBody>
      </p:sp>
      <p:sp>
        <p:nvSpPr>
          <p:cNvPr id="16" name="矩形 15"/>
          <p:cNvSpPr/>
          <p:nvPr/>
        </p:nvSpPr>
        <p:spPr>
          <a:xfrm>
            <a:off x="5196087" y="5173570"/>
            <a:ext cx="430990" cy="267084"/>
          </a:xfrm>
          <a:prstGeom prst="rect">
            <a:avLst/>
          </a:prstGeom>
          <a:no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FF00"/>
              </a:solidFill>
            </a:endParaRPr>
          </a:p>
        </p:txBody>
      </p:sp>
      <p:sp>
        <p:nvSpPr>
          <p:cNvPr id="4" name="投影片編號版面配置區 3"/>
          <p:cNvSpPr>
            <a:spLocks noGrp="1"/>
          </p:cNvSpPr>
          <p:nvPr>
            <p:ph type="sldNum" sz="quarter" idx="12"/>
          </p:nvPr>
        </p:nvSpPr>
        <p:spPr/>
        <p:txBody>
          <a:bodyPr/>
          <a:lstStyle/>
          <a:p>
            <a:fld id="{5D84065D-F351-4B03-BD91-D8A6B8D4B362}" type="slidenum">
              <a:rPr lang="en-US" smtClean="0"/>
              <a:t>16</a:t>
            </a:fld>
            <a:endParaRPr lang="en-US" dirty="0"/>
          </a:p>
        </p:txBody>
      </p:sp>
    </p:spTree>
    <p:extLst>
      <p:ext uri="{BB962C8B-B14F-4D97-AF65-F5344CB8AC3E}">
        <p14:creationId xmlns:p14="http://schemas.microsoft.com/office/powerpoint/2010/main" val="332410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Arial Rounded MT Bold" panose="020F0704030504030204" pitchFamily="34" charset="0"/>
              </a:rPr>
              <a:t>Q&amp;A</a:t>
            </a:r>
            <a:endParaRPr lang="zh-TW" altLang="en-US" dirty="0">
              <a:latin typeface="Arial Rounded MT Bold" panose="020F0704030504030204" pitchFamily="34" charset="0"/>
            </a:endParaRPr>
          </a:p>
        </p:txBody>
      </p:sp>
      <p:sp>
        <p:nvSpPr>
          <p:cNvPr id="3" name="內容版面配置區 2"/>
          <p:cNvSpPr>
            <a:spLocks noGrp="1"/>
          </p:cNvSpPr>
          <p:nvPr>
            <p:ph idx="1"/>
          </p:nvPr>
        </p:nvSpPr>
        <p:spPr>
          <a:xfrm>
            <a:off x="1371600" y="1485899"/>
            <a:ext cx="10119946" cy="4756639"/>
          </a:xfrm>
        </p:spPr>
        <p:txBody>
          <a:bodyPr>
            <a:normAutofit/>
          </a:bodyPr>
          <a:lstStyle/>
          <a:p>
            <a:pPr marL="0" indent="0">
              <a:buNone/>
            </a:pPr>
            <a:r>
              <a:rPr lang="en-US" altLang="zh-TW" sz="2200" dirty="0"/>
              <a:t>Q1</a:t>
            </a:r>
            <a:r>
              <a:rPr lang="zh-TW" altLang="en-US" sz="2200" dirty="0"/>
              <a:t>：學生：我在外面有看到實習機會，我很有興趣，我可以去嗎</a:t>
            </a:r>
            <a:r>
              <a:rPr lang="en-US" altLang="zh-TW" sz="2200" dirty="0"/>
              <a:t>?</a:t>
            </a:r>
          </a:p>
          <a:p>
            <a:pPr marL="0" indent="0">
              <a:buNone/>
            </a:pPr>
            <a:r>
              <a:rPr lang="en-US" altLang="zh-TW" sz="2200" dirty="0"/>
              <a:t>ANS</a:t>
            </a:r>
            <a:r>
              <a:rPr lang="zh-TW" altLang="en-US" sz="2200" dirty="0"/>
              <a:t>：請先與系上確認該實習機會是否符合實習課程目標，如不符合系上實習課程目標，學校無法作為媒介。</a:t>
            </a:r>
            <a:endParaRPr lang="en-US" altLang="zh-TW" sz="2200" dirty="0"/>
          </a:p>
          <a:p>
            <a:pPr marL="0" indent="0">
              <a:buNone/>
            </a:pPr>
            <a:endParaRPr lang="en-US" altLang="zh-TW" sz="2200" dirty="0"/>
          </a:p>
          <a:p>
            <a:pPr marL="0" indent="0">
              <a:buNone/>
            </a:pPr>
            <a:r>
              <a:rPr lang="en-US" altLang="zh-TW" sz="2200" dirty="0"/>
              <a:t>Q2</a:t>
            </a:r>
            <a:r>
              <a:rPr lang="zh-TW" altLang="en-US" sz="2200" dirty="0"/>
              <a:t>：承上題，學生：已跟系辦和實習輔導老師確認有符合系上實習課程目標，接下來我該怎麼做</a:t>
            </a:r>
            <a:r>
              <a:rPr lang="en-US" altLang="zh-TW" sz="2200" dirty="0"/>
              <a:t>?</a:t>
            </a:r>
          </a:p>
          <a:p>
            <a:pPr marL="0" indent="0">
              <a:buNone/>
            </a:pPr>
            <a:r>
              <a:rPr lang="en-US" altLang="zh-TW" sz="2200" dirty="0"/>
              <a:t>ANS</a:t>
            </a:r>
            <a:r>
              <a:rPr lang="zh-TW" altLang="en-US" sz="2200" dirty="0"/>
              <a:t>：註冊並登入</a:t>
            </a:r>
            <a:r>
              <a:rPr lang="en-US" altLang="zh-TW" sz="2200" dirty="0"/>
              <a:t>DIAC</a:t>
            </a:r>
            <a:r>
              <a:rPr lang="zh-TW" altLang="en-US" sz="2200" dirty="0"/>
              <a:t>實習歷程電子化平台</a:t>
            </a:r>
            <a:r>
              <a:rPr lang="en-US" altLang="zh-TW" sz="2200" dirty="0"/>
              <a:t>(</a:t>
            </a:r>
            <a:r>
              <a:rPr lang="zh-TW" altLang="en-US" sz="2200" dirty="0"/>
              <a:t>參考</a:t>
            </a:r>
            <a:r>
              <a:rPr lang="en-US" altLang="zh-TW" sz="2200" dirty="0"/>
              <a:t>P.3)</a:t>
            </a:r>
            <a:r>
              <a:rPr lang="zh-TW" altLang="en-US" sz="2200" dirty="0"/>
              <a:t>→媒合階段</a:t>
            </a:r>
            <a:r>
              <a:rPr lang="en-US" altLang="zh-TW" sz="2200" dirty="0"/>
              <a:t>(</a:t>
            </a:r>
            <a:r>
              <a:rPr lang="zh-TW" altLang="en-US" sz="2200" dirty="0"/>
              <a:t>參考</a:t>
            </a:r>
            <a:r>
              <a:rPr lang="en-US" altLang="zh-TW" sz="2200" dirty="0"/>
              <a:t>P.9-P.10</a:t>
            </a:r>
            <a:r>
              <a:rPr lang="zh-TW" altLang="en-US" sz="2200" dirty="0"/>
              <a:t>及企業及學生</a:t>
            </a:r>
            <a:r>
              <a:rPr lang="en-US" altLang="zh-TW" sz="2200" dirty="0"/>
              <a:t>SOP)</a:t>
            </a:r>
            <a:r>
              <a:rPr lang="zh-TW" altLang="en-US" sz="2200" dirty="0"/>
              <a:t> →媒合成功，進入實習專區</a:t>
            </a:r>
            <a:r>
              <a:rPr lang="en-US" altLang="zh-TW" sz="2200" dirty="0"/>
              <a:t>(</a:t>
            </a:r>
            <a:r>
              <a:rPr lang="zh-TW" altLang="en-US" sz="2200" dirty="0"/>
              <a:t>參考</a:t>
            </a:r>
            <a:r>
              <a:rPr lang="en-US" altLang="zh-TW" sz="2200" dirty="0"/>
              <a:t>P.11-P.16)</a:t>
            </a:r>
            <a:r>
              <a:rPr lang="zh-TW" altLang="en-US" sz="2200" dirty="0"/>
              <a:t>。</a:t>
            </a:r>
            <a:endParaRPr lang="en-US" altLang="zh-TW" sz="2200" dirty="0"/>
          </a:p>
        </p:txBody>
      </p:sp>
      <p:sp>
        <p:nvSpPr>
          <p:cNvPr id="5" name="投影片編號版面配置區 4"/>
          <p:cNvSpPr>
            <a:spLocks noGrp="1"/>
          </p:cNvSpPr>
          <p:nvPr>
            <p:ph type="sldNum" sz="quarter" idx="12"/>
          </p:nvPr>
        </p:nvSpPr>
        <p:spPr/>
        <p:txBody>
          <a:bodyPr/>
          <a:lstStyle/>
          <a:p>
            <a:fld id="{5D84065D-F351-4B03-BD91-D8A6B8D4B362}" type="slidenum">
              <a:rPr lang="en-US" smtClean="0"/>
              <a:t>17</a:t>
            </a:fld>
            <a:endParaRPr lang="en-US" dirty="0"/>
          </a:p>
        </p:txBody>
      </p:sp>
    </p:spTree>
    <p:extLst>
      <p:ext uri="{BB962C8B-B14F-4D97-AF65-F5344CB8AC3E}">
        <p14:creationId xmlns:p14="http://schemas.microsoft.com/office/powerpoint/2010/main" val="4182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Arial Rounded MT Bold" panose="020F0704030504030204" pitchFamily="34" charset="0"/>
              </a:rPr>
              <a:t>Q&amp;A</a:t>
            </a:r>
            <a:endParaRPr lang="zh-TW" altLang="en-US" dirty="0">
              <a:latin typeface="Arial Rounded MT Bold" panose="020F0704030504030204" pitchFamily="34" charset="0"/>
            </a:endParaRPr>
          </a:p>
        </p:txBody>
      </p:sp>
      <p:sp>
        <p:nvSpPr>
          <p:cNvPr id="3" name="內容版面配置區 2"/>
          <p:cNvSpPr>
            <a:spLocks noGrp="1"/>
          </p:cNvSpPr>
          <p:nvPr>
            <p:ph idx="1"/>
          </p:nvPr>
        </p:nvSpPr>
        <p:spPr>
          <a:xfrm>
            <a:off x="1371600" y="1485899"/>
            <a:ext cx="10119946" cy="4580793"/>
          </a:xfrm>
        </p:spPr>
        <p:txBody>
          <a:bodyPr>
            <a:normAutofit/>
          </a:bodyPr>
          <a:lstStyle/>
          <a:p>
            <a:pPr marL="0" indent="0">
              <a:buNone/>
            </a:pPr>
            <a:r>
              <a:rPr lang="en-US" altLang="zh-TW" sz="2200" dirty="0"/>
              <a:t>Q3</a:t>
            </a:r>
            <a:r>
              <a:rPr lang="zh-TW" altLang="en-US" sz="2200" dirty="0"/>
              <a:t>：承上題，學生：之前有參加企業的實習職缺說明會，當場就有面試環節，企業有說已錄取我，那我還要再到</a:t>
            </a:r>
            <a:r>
              <a:rPr lang="en-US" altLang="zh-TW" sz="2200" dirty="0"/>
              <a:t>DIAC</a:t>
            </a:r>
            <a:r>
              <a:rPr lang="zh-TW" altLang="en-US" sz="2200" dirty="0"/>
              <a:t>實習歷程電子化平台進行媒合嗎</a:t>
            </a:r>
            <a:r>
              <a:rPr lang="en-US" altLang="zh-TW" sz="2200" dirty="0"/>
              <a:t>?</a:t>
            </a:r>
            <a:r>
              <a:rPr lang="zh-TW" altLang="en-US" sz="2200" dirty="0"/>
              <a:t>這樣有點麻煩。</a:t>
            </a:r>
            <a:endParaRPr lang="en-US" altLang="zh-TW" sz="2200" dirty="0"/>
          </a:p>
          <a:p>
            <a:pPr marL="0" indent="0">
              <a:buNone/>
            </a:pPr>
            <a:r>
              <a:rPr lang="en-US" altLang="zh-TW" sz="2200" dirty="0"/>
              <a:t>ANS</a:t>
            </a:r>
            <a:r>
              <a:rPr lang="zh-TW" altLang="en-US" sz="2200" dirty="0"/>
              <a:t>：對，需要到</a:t>
            </a:r>
            <a:r>
              <a:rPr lang="en-US" altLang="zh-TW" sz="2200" dirty="0"/>
              <a:t>DIAC</a:t>
            </a:r>
            <a:r>
              <a:rPr lang="zh-TW" altLang="en-US" sz="2200" dirty="0"/>
              <a:t>實習歷程電子化平台進行媒合，因為這樣才能進到實習專區，系統會生成一系列的電子表單，雖然校外實習合約書還是要印出來用印大小章，但其它如：學生個別實習計畫、家長同意書、校外實習心得報告</a:t>
            </a:r>
            <a:r>
              <a:rPr lang="en-US" altLang="zh-TW" sz="2200" dirty="0"/>
              <a:t>…</a:t>
            </a:r>
            <a:r>
              <a:rPr lang="zh-TW" altLang="en-US" sz="2200" dirty="0"/>
              <a:t>等文件就不用印出紙本，只要透過網路就可以完成。</a:t>
            </a:r>
            <a:endParaRPr lang="en-US" altLang="zh-TW" sz="2200" dirty="0"/>
          </a:p>
          <a:p>
            <a:pPr marL="0" indent="0">
              <a:buNone/>
            </a:pPr>
            <a:endParaRPr lang="en-US" altLang="zh-TW" sz="2200" dirty="0"/>
          </a:p>
          <a:p>
            <a:pPr marL="0" indent="0">
              <a:buNone/>
            </a:pPr>
            <a:r>
              <a:rPr lang="en-US" altLang="zh-TW" sz="2200" dirty="0"/>
              <a:t>Q4</a:t>
            </a:r>
            <a:r>
              <a:rPr lang="zh-TW" altLang="en-US" sz="2200" dirty="0"/>
              <a:t>：學生：我已經成年了，還要簽家長同意書嗎</a:t>
            </a:r>
            <a:r>
              <a:rPr lang="en-US" altLang="zh-TW" sz="2200" dirty="0"/>
              <a:t>?</a:t>
            </a:r>
          </a:p>
          <a:p>
            <a:pPr marL="0" indent="0">
              <a:buNone/>
            </a:pPr>
            <a:r>
              <a:rPr lang="en-US" altLang="zh-TW" sz="2200" dirty="0"/>
              <a:t>ANS</a:t>
            </a:r>
            <a:r>
              <a:rPr lang="zh-TW" altLang="en-US" sz="2200" dirty="0"/>
              <a:t>：實習期間或長或短，建議還是讓家人知道你即將在外體驗正式的職場生活。表單很人性化，只要點 新增→輸入姓名、系所、年級、班級→送出→點分享連結，就可以貼到例如</a:t>
            </a:r>
            <a:r>
              <a:rPr lang="en-US" altLang="zh-TW" sz="2200" dirty="0"/>
              <a:t>LINE</a:t>
            </a:r>
            <a:r>
              <a:rPr lang="zh-TW" altLang="en-US" sz="2200" dirty="0"/>
              <a:t>等軟體，請家人簽上大名囉。</a:t>
            </a:r>
          </a:p>
        </p:txBody>
      </p:sp>
      <p:sp>
        <p:nvSpPr>
          <p:cNvPr id="5" name="投影片編號版面配置區 4"/>
          <p:cNvSpPr>
            <a:spLocks noGrp="1"/>
          </p:cNvSpPr>
          <p:nvPr>
            <p:ph type="sldNum" sz="quarter" idx="12"/>
          </p:nvPr>
        </p:nvSpPr>
        <p:spPr/>
        <p:txBody>
          <a:bodyPr/>
          <a:lstStyle/>
          <a:p>
            <a:fld id="{5D84065D-F351-4B03-BD91-D8A6B8D4B362}" type="slidenum">
              <a:rPr lang="en-US" smtClean="0"/>
              <a:t>18</a:t>
            </a:fld>
            <a:endParaRPr lang="en-US" dirty="0"/>
          </a:p>
        </p:txBody>
      </p:sp>
    </p:spTree>
    <p:extLst>
      <p:ext uri="{BB962C8B-B14F-4D97-AF65-F5344CB8AC3E}">
        <p14:creationId xmlns:p14="http://schemas.microsoft.com/office/powerpoint/2010/main" val="365882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Arial Rounded MT Bold" panose="020F0704030504030204" pitchFamily="34" charset="0"/>
              </a:rPr>
              <a:t>Q&amp;A</a:t>
            </a:r>
            <a:endParaRPr lang="zh-TW" altLang="en-US" dirty="0">
              <a:latin typeface="Arial Rounded MT Bold" panose="020F0704030504030204" pitchFamily="34" charset="0"/>
            </a:endParaRPr>
          </a:p>
        </p:txBody>
      </p:sp>
      <p:sp>
        <p:nvSpPr>
          <p:cNvPr id="3" name="內容版面配置區 2"/>
          <p:cNvSpPr>
            <a:spLocks noGrp="1"/>
          </p:cNvSpPr>
          <p:nvPr>
            <p:ph idx="1"/>
          </p:nvPr>
        </p:nvSpPr>
        <p:spPr>
          <a:xfrm>
            <a:off x="1371600" y="1485899"/>
            <a:ext cx="9601200" cy="4580793"/>
          </a:xfrm>
        </p:spPr>
        <p:txBody>
          <a:bodyPr>
            <a:normAutofit lnSpcReduction="10000"/>
          </a:bodyPr>
          <a:lstStyle/>
          <a:p>
            <a:pPr marL="0" indent="0">
              <a:buNone/>
            </a:pPr>
            <a:r>
              <a:rPr lang="en-US" altLang="zh-TW" sz="2200" dirty="0"/>
              <a:t>Q5</a:t>
            </a:r>
            <a:r>
              <a:rPr lang="zh-TW" altLang="en-US" sz="2200" dirty="0"/>
              <a:t>：企業：我有申請刊登職缺，那我有刊登成功嗎</a:t>
            </a:r>
            <a:r>
              <a:rPr lang="en-US" altLang="zh-TW" sz="2200" dirty="0"/>
              <a:t>?</a:t>
            </a:r>
            <a:r>
              <a:rPr lang="zh-TW" altLang="en-US" sz="2200" dirty="0"/>
              <a:t>學生有來投遞履歷嗎</a:t>
            </a:r>
            <a:r>
              <a:rPr lang="en-US" altLang="zh-TW" sz="2200" dirty="0"/>
              <a:t>?</a:t>
            </a:r>
          </a:p>
          <a:p>
            <a:pPr marL="0" indent="0">
              <a:buNone/>
            </a:pPr>
            <a:r>
              <a:rPr lang="en-US" altLang="zh-TW" sz="2200" dirty="0"/>
              <a:t>ANS</a:t>
            </a:r>
            <a:r>
              <a:rPr lang="zh-TW" altLang="en-US" sz="2200" dirty="0"/>
              <a:t>：職缺審核結果、學生投遞職缺、學生接受</a:t>
            </a:r>
            <a:r>
              <a:rPr lang="en-US" altLang="zh-TW" sz="2200" dirty="0"/>
              <a:t>/</a:t>
            </a:r>
            <a:r>
              <a:rPr lang="zh-TW" altLang="en-US" sz="2200" dirty="0"/>
              <a:t>拒絕面試邀約、學生拒絕錄取，系統都會自動發送信件至您註冊提供的帳號，或是也可以進系統看進度。</a:t>
            </a:r>
            <a:endParaRPr lang="en-US" altLang="zh-TW" sz="2200" dirty="0"/>
          </a:p>
          <a:p>
            <a:pPr marL="0" indent="0">
              <a:buNone/>
            </a:pPr>
            <a:endParaRPr lang="en-US" altLang="zh-TW" sz="2200" dirty="0"/>
          </a:p>
          <a:p>
            <a:pPr marL="0" indent="0">
              <a:buNone/>
            </a:pPr>
            <a:r>
              <a:rPr lang="en-US" altLang="zh-TW" sz="2200" dirty="0"/>
              <a:t>Q6</a:t>
            </a:r>
            <a:r>
              <a:rPr lang="zh-TW" altLang="en-US" sz="2200" dirty="0"/>
              <a:t>：學生：企業說他們有刊登職缺在系統上，但我找不到</a:t>
            </a:r>
            <a:r>
              <a:rPr lang="en-US" altLang="zh-TW" sz="2200" dirty="0"/>
              <a:t>?</a:t>
            </a:r>
          </a:p>
          <a:p>
            <a:pPr marL="0" indent="0">
              <a:buNone/>
            </a:pPr>
            <a:r>
              <a:rPr lang="en-US" altLang="zh-TW" sz="2200" dirty="0"/>
              <a:t>ANS</a:t>
            </a:r>
            <a:r>
              <a:rPr lang="zh-TW" altLang="en-US" sz="2200" dirty="0"/>
              <a:t>：請先確認有無打錯字或異體字，例如： 臺灣</a:t>
            </a:r>
            <a:r>
              <a:rPr lang="en-US" altLang="zh-TW" sz="2200" dirty="0"/>
              <a:t>or</a:t>
            </a:r>
            <a:r>
              <a:rPr lang="zh-TW" altLang="en-US" sz="2200" dirty="0"/>
              <a:t>台灣；或是企業原申請的刊登期間是否已過期，如已過期，需請企業重新刊登職缺。</a:t>
            </a:r>
            <a:endParaRPr lang="en-US" altLang="zh-TW" sz="2200" dirty="0"/>
          </a:p>
          <a:p>
            <a:pPr marL="0" indent="0">
              <a:buNone/>
            </a:pPr>
            <a:endParaRPr lang="en-US" altLang="zh-TW" sz="2200" dirty="0"/>
          </a:p>
          <a:p>
            <a:pPr marL="0" indent="0">
              <a:buNone/>
            </a:pPr>
            <a:r>
              <a:rPr lang="en-US" altLang="zh-TW" sz="2200" dirty="0"/>
              <a:t>Q7</a:t>
            </a:r>
            <a:r>
              <a:rPr lang="zh-TW" altLang="en-US" sz="2200" dirty="0"/>
              <a:t>：媒合階段卡很久了，學生</a:t>
            </a:r>
            <a:r>
              <a:rPr lang="en-US" altLang="zh-TW" sz="2200" dirty="0"/>
              <a:t>/</a:t>
            </a:r>
            <a:r>
              <a:rPr lang="zh-TW" altLang="en-US" sz="2200" dirty="0"/>
              <a:t>企業：要怎麼聯繫對方</a:t>
            </a:r>
            <a:r>
              <a:rPr lang="en-US" altLang="zh-TW" sz="2200" dirty="0"/>
              <a:t>?</a:t>
            </a:r>
          </a:p>
          <a:p>
            <a:pPr marL="0" indent="0">
              <a:buNone/>
            </a:pPr>
            <a:r>
              <a:rPr lang="en-US" altLang="zh-TW" sz="2200" dirty="0"/>
              <a:t>ANS</a:t>
            </a:r>
            <a:r>
              <a:rPr lang="zh-TW" altLang="en-US" sz="2200" dirty="0"/>
              <a:t>：學生：點擊企業名稱，可以看到企業註冊人聯絡方式；</a:t>
            </a:r>
            <a:endParaRPr lang="en-US" altLang="zh-TW" sz="2200" dirty="0"/>
          </a:p>
          <a:p>
            <a:pPr marL="0" indent="0">
              <a:buNone/>
            </a:pPr>
            <a:r>
              <a:rPr lang="zh-TW" altLang="en-US" sz="2200" dirty="0"/>
              <a:t>           企業：進入媒合階段後，點擊學生名字，就可以看到學生聯絡資料。</a:t>
            </a:r>
            <a:endParaRPr lang="en-US" altLang="zh-TW" sz="2200" dirty="0"/>
          </a:p>
        </p:txBody>
      </p:sp>
      <p:sp>
        <p:nvSpPr>
          <p:cNvPr id="5" name="投影片編號版面配置區 4"/>
          <p:cNvSpPr>
            <a:spLocks noGrp="1"/>
          </p:cNvSpPr>
          <p:nvPr>
            <p:ph type="sldNum" sz="quarter" idx="12"/>
          </p:nvPr>
        </p:nvSpPr>
        <p:spPr/>
        <p:txBody>
          <a:bodyPr/>
          <a:lstStyle/>
          <a:p>
            <a:fld id="{5D84065D-F351-4B03-BD91-D8A6B8D4B362}" type="slidenum">
              <a:rPr lang="en-US" smtClean="0"/>
              <a:t>19</a:t>
            </a:fld>
            <a:endParaRPr lang="en-US" dirty="0"/>
          </a:p>
        </p:txBody>
      </p:sp>
    </p:spTree>
    <p:extLst>
      <p:ext uri="{BB962C8B-B14F-4D97-AF65-F5344CB8AC3E}">
        <p14:creationId xmlns:p14="http://schemas.microsoft.com/office/powerpoint/2010/main" val="290151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D84065D-F351-4B03-BD91-D8A6B8D4B362}" type="slidenum">
              <a:rPr lang="en-US" smtClean="0"/>
              <a:t>2</a:t>
            </a:fld>
            <a:endParaRPr lang="en-US" dirty="0"/>
          </a:p>
        </p:txBody>
      </p:sp>
      <p:graphicFrame>
        <p:nvGraphicFramePr>
          <p:cNvPr id="15" name="資料庫圖表 14"/>
          <p:cNvGraphicFramePr/>
          <p:nvPr>
            <p:extLst>
              <p:ext uri="{D42A27DB-BD31-4B8C-83A1-F6EECF244321}">
                <p14:modId xmlns:p14="http://schemas.microsoft.com/office/powerpoint/2010/main" val="2291182995"/>
              </p:ext>
            </p:extLst>
          </p:nvPr>
        </p:nvGraphicFramePr>
        <p:xfrm>
          <a:off x="2031999" y="363894"/>
          <a:ext cx="8810171" cy="6335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副標題 2"/>
          <p:cNvSpPr txBox="1">
            <a:spLocks/>
          </p:cNvSpPr>
          <p:nvPr/>
        </p:nvSpPr>
        <p:spPr>
          <a:xfrm>
            <a:off x="1026533" y="2466421"/>
            <a:ext cx="1197508" cy="2130790"/>
          </a:xfrm>
          <a:prstGeom prst="rect">
            <a:avLst/>
          </a:prstGeom>
        </p:spPr>
        <p:txBody>
          <a:bodyP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zh-TW" altLang="en-US" sz="6600" dirty="0">
                <a:latin typeface="Arial Rounded MT Bold" panose="020F0704030504030204" pitchFamily="34" charset="0"/>
                <a:cs typeface="Times New Roman" panose="02020603050405020304" pitchFamily="18" charset="0"/>
              </a:rPr>
              <a:t>目</a:t>
            </a:r>
            <a:endParaRPr lang="en-US" altLang="zh-TW" sz="6600" dirty="0">
              <a:latin typeface="Arial Rounded MT Bold" panose="020F0704030504030204" pitchFamily="34" charset="0"/>
              <a:cs typeface="Times New Roman" panose="02020603050405020304" pitchFamily="18" charset="0"/>
            </a:endParaRPr>
          </a:p>
          <a:p>
            <a:pPr marL="0" indent="0">
              <a:buNone/>
            </a:pPr>
            <a:r>
              <a:rPr lang="zh-TW" altLang="en-US" sz="6600" dirty="0">
                <a:latin typeface="Arial Rounded MT Bold" panose="020F0704030504030204" pitchFamily="34" charset="0"/>
                <a:cs typeface="Times New Roman" panose="02020603050405020304" pitchFamily="18" charset="0"/>
              </a:rPr>
              <a:t>錄</a:t>
            </a:r>
          </a:p>
        </p:txBody>
      </p:sp>
      <p:sp>
        <p:nvSpPr>
          <p:cNvPr id="18" name="副標題 2"/>
          <p:cNvSpPr txBox="1">
            <a:spLocks/>
          </p:cNvSpPr>
          <p:nvPr/>
        </p:nvSpPr>
        <p:spPr>
          <a:xfrm>
            <a:off x="2408614" y="1047279"/>
            <a:ext cx="1342291" cy="407895"/>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altLang="zh-TW" sz="2800" dirty="0">
                <a:latin typeface="Arial Rounded MT Bold" panose="020F0704030504030204" pitchFamily="34" charset="0"/>
                <a:cs typeface="Times New Roman" panose="02020603050405020304" pitchFamily="18" charset="0"/>
              </a:rPr>
              <a:t>P2-P8</a:t>
            </a:r>
          </a:p>
        </p:txBody>
      </p:sp>
      <p:sp>
        <p:nvSpPr>
          <p:cNvPr id="19" name="副標題 2"/>
          <p:cNvSpPr txBox="1">
            <a:spLocks/>
          </p:cNvSpPr>
          <p:nvPr/>
        </p:nvSpPr>
        <p:spPr>
          <a:xfrm>
            <a:off x="2647147" y="2557210"/>
            <a:ext cx="1635604" cy="362362"/>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altLang="zh-TW" sz="2800" dirty="0">
                <a:latin typeface="Arial Rounded MT Bold" panose="020F0704030504030204" pitchFamily="34" charset="0"/>
                <a:cs typeface="Times New Roman" panose="02020603050405020304" pitchFamily="18" charset="0"/>
              </a:rPr>
              <a:t>P9-P10</a:t>
            </a:r>
          </a:p>
        </p:txBody>
      </p:sp>
      <p:sp>
        <p:nvSpPr>
          <p:cNvPr id="20" name="副標題 2"/>
          <p:cNvSpPr txBox="1">
            <a:spLocks/>
          </p:cNvSpPr>
          <p:nvPr/>
        </p:nvSpPr>
        <p:spPr>
          <a:xfrm>
            <a:off x="2654278" y="4067142"/>
            <a:ext cx="1628473" cy="362362"/>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altLang="zh-TW" sz="2800" dirty="0">
                <a:latin typeface="Arial Rounded MT Bold" panose="020F0704030504030204" pitchFamily="34" charset="0"/>
                <a:cs typeface="Times New Roman" panose="02020603050405020304" pitchFamily="18" charset="0"/>
              </a:rPr>
              <a:t>P11-P16</a:t>
            </a:r>
          </a:p>
        </p:txBody>
      </p:sp>
      <p:sp>
        <p:nvSpPr>
          <p:cNvPr id="21" name="副標題 2"/>
          <p:cNvSpPr txBox="1">
            <a:spLocks/>
          </p:cNvSpPr>
          <p:nvPr/>
        </p:nvSpPr>
        <p:spPr>
          <a:xfrm>
            <a:off x="2263530" y="5531540"/>
            <a:ext cx="1632460" cy="362362"/>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altLang="zh-TW" sz="2800" dirty="0">
                <a:latin typeface="Arial Rounded MT Bold" panose="020F0704030504030204" pitchFamily="34" charset="0"/>
                <a:cs typeface="Times New Roman" panose="02020603050405020304" pitchFamily="18" charset="0"/>
              </a:rPr>
              <a:t>P17-P20</a:t>
            </a:r>
          </a:p>
        </p:txBody>
      </p:sp>
    </p:spTree>
    <p:extLst>
      <p:ext uri="{BB962C8B-B14F-4D97-AF65-F5344CB8AC3E}">
        <p14:creationId xmlns:p14="http://schemas.microsoft.com/office/powerpoint/2010/main" val="90085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180408"/>
            <a:ext cx="9601200" cy="1485900"/>
          </a:xfrm>
        </p:spPr>
        <p:txBody>
          <a:bodyPr/>
          <a:lstStyle/>
          <a:p>
            <a:r>
              <a:rPr lang="en-US" altLang="zh-TW" dirty="0">
                <a:latin typeface="Arial Rounded MT Bold" panose="020F0704030504030204" pitchFamily="34" charset="0"/>
              </a:rPr>
              <a:t>Q&amp;A</a:t>
            </a:r>
            <a:endParaRPr lang="zh-TW" altLang="en-US" dirty="0">
              <a:latin typeface="Arial Rounded MT Bold" panose="020F0704030504030204" pitchFamily="34" charset="0"/>
            </a:endParaRPr>
          </a:p>
        </p:txBody>
      </p:sp>
      <p:sp>
        <p:nvSpPr>
          <p:cNvPr id="3" name="內容版面配置區 2"/>
          <p:cNvSpPr>
            <a:spLocks noGrp="1"/>
          </p:cNvSpPr>
          <p:nvPr>
            <p:ph idx="1"/>
          </p:nvPr>
        </p:nvSpPr>
        <p:spPr>
          <a:xfrm>
            <a:off x="1371600" y="782681"/>
            <a:ext cx="9601200" cy="6075319"/>
          </a:xfrm>
        </p:spPr>
        <p:txBody>
          <a:bodyPr>
            <a:normAutofit/>
          </a:bodyPr>
          <a:lstStyle/>
          <a:p>
            <a:pPr marL="0" indent="0">
              <a:buNone/>
            </a:pPr>
            <a:r>
              <a:rPr lang="en-US" altLang="zh-TW" sz="2200" dirty="0"/>
              <a:t>Q8</a:t>
            </a:r>
            <a:r>
              <a:rPr lang="zh-TW" altLang="en-US" sz="2200" dirty="0"/>
              <a:t>：系辦：教育部要求為學生把關實習企業，所以要透過實習機構查詢系統查詢企業是否違規，並且將查詢結果截圖留存。但目前只有企業申請刊登職缺後，我們審核通過時系統會要求上傳查詢截圖，那後續學生媒合成功的截圖要存在哪裡</a:t>
            </a:r>
            <a:r>
              <a:rPr lang="en-US" altLang="zh-TW" sz="2200" dirty="0"/>
              <a:t>?</a:t>
            </a:r>
          </a:p>
          <a:p>
            <a:pPr marL="0" indent="0">
              <a:buNone/>
            </a:pPr>
            <a:r>
              <a:rPr lang="en-US" altLang="zh-TW" sz="2200" dirty="0"/>
              <a:t>ANS</a:t>
            </a:r>
            <a:r>
              <a:rPr lang="zh-TW" altLang="en-US" sz="2200" dirty="0"/>
              <a:t>：如有順利媒合成功，送交</a:t>
            </a:r>
            <a:r>
              <a:rPr lang="zh-TW" altLang="en-US" sz="2200" dirty="0">
                <a:solidFill>
                  <a:schemeClr val="accent6"/>
                </a:solidFill>
              </a:rPr>
              <a:t>校外實習合約書</a:t>
            </a:r>
            <a:r>
              <a:rPr lang="zh-TW" altLang="en-US" sz="2200" dirty="0"/>
              <a:t>用印大小章時，除原本檢附的</a:t>
            </a:r>
            <a:r>
              <a:rPr lang="zh-TW" altLang="en-US" sz="2200" dirty="0">
                <a:solidFill>
                  <a:schemeClr val="accent6"/>
                </a:solidFill>
              </a:rPr>
              <a:t>用印申請單</a:t>
            </a:r>
            <a:r>
              <a:rPr lang="zh-TW" altLang="en-US" sz="2200" dirty="0"/>
              <a:t>，請再檢附</a:t>
            </a:r>
            <a:r>
              <a:rPr lang="zh-TW" altLang="en-US" sz="2200" dirty="0">
                <a:solidFill>
                  <a:schemeClr val="accent6"/>
                </a:solidFill>
              </a:rPr>
              <a:t>查詢截圖</a:t>
            </a:r>
            <a:r>
              <a:rPr lang="en-US" altLang="zh-TW" sz="2200" dirty="0">
                <a:solidFill>
                  <a:schemeClr val="accent6"/>
                </a:solidFill>
              </a:rPr>
              <a:t>(</a:t>
            </a:r>
            <a:r>
              <a:rPr lang="zh-TW" altLang="en-US" sz="2200" dirty="0">
                <a:solidFill>
                  <a:schemeClr val="accent6"/>
                </a:solidFill>
              </a:rPr>
              <a:t>必須截至右下方查詢日期，如下圖</a:t>
            </a:r>
            <a:r>
              <a:rPr lang="en-US" altLang="zh-TW" sz="2200" dirty="0">
                <a:solidFill>
                  <a:schemeClr val="accent6"/>
                </a:solidFill>
              </a:rPr>
              <a:t>)</a:t>
            </a:r>
            <a:r>
              <a:rPr lang="zh-TW" altLang="en-US" sz="2200" dirty="0"/>
              <a:t>。用印完成後，系辦可收到</a:t>
            </a:r>
            <a:r>
              <a:rPr lang="en-US" altLang="zh-TW" sz="2200" dirty="0"/>
              <a:t>							</a:t>
            </a:r>
            <a:r>
              <a:rPr lang="zh-TW" altLang="en-US" sz="2200" dirty="0"/>
              <a:t>              </a:t>
            </a:r>
            <a:r>
              <a:rPr lang="zh-TW" altLang="en-US" sz="2200" dirty="0">
                <a:solidFill>
                  <a:srgbClr val="FF0000"/>
                </a:solidFill>
              </a:rPr>
              <a:t>用印完成的校外實習</a:t>
            </a:r>
            <a:r>
              <a:rPr lang="en-US" altLang="zh-TW" sz="2200" dirty="0">
                <a:solidFill>
                  <a:srgbClr val="FF0000"/>
                </a:solidFill>
              </a:rPr>
              <a:t>							</a:t>
            </a:r>
            <a:r>
              <a:rPr lang="zh-TW" altLang="en-US" sz="2200" dirty="0">
                <a:solidFill>
                  <a:srgbClr val="FF0000"/>
                </a:solidFill>
              </a:rPr>
              <a:t>              合約書及查詢截圖，</a:t>
            </a:r>
            <a:r>
              <a:rPr lang="en-US" altLang="zh-TW" sz="2200" dirty="0">
                <a:solidFill>
                  <a:srgbClr val="FF0000"/>
                </a:solidFill>
              </a:rPr>
              <a:t>							</a:t>
            </a:r>
            <a:r>
              <a:rPr lang="zh-TW" altLang="en-US" sz="2200" dirty="0">
                <a:solidFill>
                  <a:srgbClr val="FF0000"/>
                </a:solidFill>
              </a:rPr>
              <a:t>              再掃描成電子檔存放</a:t>
            </a:r>
            <a:r>
              <a:rPr lang="en-US" altLang="zh-TW" sz="2200" dirty="0">
                <a:solidFill>
                  <a:srgbClr val="FF0000"/>
                </a:solidFill>
              </a:rPr>
              <a:t>							</a:t>
            </a:r>
            <a:r>
              <a:rPr lang="zh-TW" altLang="en-US" sz="2200" dirty="0">
                <a:solidFill>
                  <a:srgbClr val="FF0000"/>
                </a:solidFill>
              </a:rPr>
              <a:t>              至系統</a:t>
            </a:r>
            <a:r>
              <a:rPr lang="zh-TW" altLang="en-US" sz="2200" dirty="0"/>
              <a:t>。</a:t>
            </a:r>
            <a:endParaRPr lang="en-US" altLang="zh-TW" sz="2200" dirty="0"/>
          </a:p>
          <a:p>
            <a:pPr marL="0" indent="0">
              <a:buNone/>
            </a:pPr>
            <a:r>
              <a:rPr lang="en-US" altLang="zh-TW" sz="2200" dirty="0">
                <a:solidFill>
                  <a:srgbClr val="00B050"/>
                </a:solidFill>
              </a:rPr>
              <a:t>※</a:t>
            </a:r>
            <a:r>
              <a:rPr lang="zh-TW" altLang="en-US" sz="2200" dirty="0">
                <a:solidFill>
                  <a:srgbClr val="00B050"/>
                </a:solidFill>
              </a:rPr>
              <a:t>如查詢結果如紅燈</a:t>
            </a:r>
            <a:r>
              <a:rPr lang="en-US" altLang="zh-TW" sz="2200" dirty="0">
                <a:solidFill>
                  <a:srgbClr val="00B050"/>
                </a:solidFill>
              </a:rPr>
              <a:t>							</a:t>
            </a:r>
            <a:r>
              <a:rPr lang="zh-TW" altLang="en-US" sz="2200" dirty="0">
                <a:solidFill>
                  <a:srgbClr val="00B050"/>
                </a:solidFill>
              </a:rPr>
              <a:t>              但實習非同場址</a:t>
            </a:r>
            <a:r>
              <a:rPr lang="en-US" altLang="zh-TW" sz="2200" dirty="0">
                <a:solidFill>
                  <a:srgbClr val="00B050"/>
                </a:solidFill>
              </a:rPr>
              <a:t>(</a:t>
            </a:r>
            <a:r>
              <a:rPr lang="zh-TW" altLang="en-US" sz="2200" dirty="0">
                <a:solidFill>
                  <a:srgbClr val="00B050"/>
                </a:solidFill>
              </a:rPr>
              <a:t>參考</a:t>
            </a:r>
            <a:r>
              <a:rPr lang="en-US" altLang="zh-TW" sz="2200" dirty="0">
                <a:solidFill>
                  <a:srgbClr val="00B050"/>
                </a:solidFill>
              </a:rPr>
              <a:t>							</a:t>
            </a:r>
            <a:r>
              <a:rPr lang="zh-TW" altLang="en-US" sz="2200" dirty="0">
                <a:solidFill>
                  <a:srgbClr val="00B050"/>
                </a:solidFill>
              </a:rPr>
              <a:t>              系承辦註冊</a:t>
            </a:r>
            <a:r>
              <a:rPr lang="en-US" altLang="zh-TW" sz="2200" dirty="0">
                <a:solidFill>
                  <a:srgbClr val="00B050"/>
                </a:solidFill>
              </a:rPr>
              <a:t>SOP</a:t>
            </a:r>
            <a:r>
              <a:rPr lang="zh-TW" altLang="en-US" sz="2200" dirty="0">
                <a:solidFill>
                  <a:srgbClr val="00B050"/>
                </a:solidFill>
              </a:rPr>
              <a:t>進行註</a:t>
            </a:r>
            <a:r>
              <a:rPr lang="en-US" altLang="zh-TW" sz="2200" dirty="0">
                <a:solidFill>
                  <a:srgbClr val="00B050"/>
                </a:solidFill>
              </a:rPr>
              <a:t>							</a:t>
            </a:r>
            <a:r>
              <a:rPr lang="zh-TW" altLang="en-US" sz="2200" dirty="0">
                <a:solidFill>
                  <a:srgbClr val="00B050"/>
                </a:solidFill>
              </a:rPr>
              <a:t>              冊及職缺審查</a:t>
            </a:r>
            <a:r>
              <a:rPr lang="en-US" altLang="zh-TW" sz="2200" dirty="0">
                <a:solidFill>
                  <a:srgbClr val="00B050"/>
                </a:solidFill>
              </a:rPr>
              <a:t>)</a:t>
            </a:r>
            <a:r>
              <a:rPr lang="zh-TW" altLang="en-US" sz="2200" dirty="0">
                <a:solidFill>
                  <a:srgbClr val="00B050"/>
                </a:solidFill>
              </a:rPr>
              <a:t>，申請</a:t>
            </a:r>
            <a:r>
              <a:rPr lang="en-US" altLang="zh-TW" sz="2200" dirty="0">
                <a:solidFill>
                  <a:srgbClr val="00B050"/>
                </a:solidFill>
              </a:rPr>
              <a:t>							</a:t>
            </a:r>
            <a:r>
              <a:rPr lang="zh-TW" altLang="en-US" sz="2200" dirty="0">
                <a:solidFill>
                  <a:srgbClr val="00B050"/>
                </a:solidFill>
              </a:rPr>
              <a:t>              用印時請檢附企業切</a:t>
            </a:r>
            <a:r>
              <a:rPr lang="en-US" altLang="zh-TW" sz="2200" dirty="0">
                <a:solidFill>
                  <a:srgbClr val="00B050"/>
                </a:solidFill>
              </a:rPr>
              <a:t>							</a:t>
            </a:r>
            <a:r>
              <a:rPr lang="zh-TW" altLang="en-US" sz="2200" dirty="0">
                <a:solidFill>
                  <a:srgbClr val="00B050"/>
                </a:solidFill>
              </a:rPr>
              <a:t>              結書，也要一起掃至</a:t>
            </a:r>
            <a:r>
              <a:rPr lang="en-US" altLang="zh-TW" sz="2200" dirty="0">
                <a:solidFill>
                  <a:srgbClr val="00B050"/>
                </a:solidFill>
              </a:rPr>
              <a:t>							</a:t>
            </a:r>
            <a:r>
              <a:rPr lang="zh-TW" altLang="en-US" sz="2200" dirty="0">
                <a:solidFill>
                  <a:srgbClr val="00B050"/>
                </a:solidFill>
              </a:rPr>
              <a:t>              系統。</a:t>
            </a:r>
            <a:endParaRPr lang="en-US" altLang="zh-TW" sz="2200" dirty="0">
              <a:solidFill>
                <a:srgbClr val="00B050"/>
              </a:solidFill>
            </a:endParaRPr>
          </a:p>
        </p:txBody>
      </p:sp>
      <p:sp>
        <p:nvSpPr>
          <p:cNvPr id="5" name="投影片編號版面配置區 4"/>
          <p:cNvSpPr>
            <a:spLocks noGrp="1"/>
          </p:cNvSpPr>
          <p:nvPr>
            <p:ph type="sldNum" sz="quarter" idx="12"/>
          </p:nvPr>
        </p:nvSpPr>
        <p:spPr/>
        <p:txBody>
          <a:bodyPr/>
          <a:lstStyle/>
          <a:p>
            <a:fld id="{5D84065D-F351-4B03-BD91-D8A6B8D4B362}" type="slidenum">
              <a:rPr lang="en-US" smtClean="0"/>
              <a:t>20</a:t>
            </a:fld>
            <a:endParaRPr lang="en-US" dirty="0"/>
          </a:p>
        </p:txBody>
      </p:sp>
      <p:pic>
        <p:nvPicPr>
          <p:cNvPr id="4" name="圖片 3"/>
          <p:cNvPicPr>
            <a:picLocks noChangeAspect="1"/>
          </p:cNvPicPr>
          <p:nvPr/>
        </p:nvPicPr>
        <p:blipFill rotWithShape="1">
          <a:blip r:embed="rId2"/>
          <a:srcRect l="17418" t="12148" r="583"/>
          <a:stretch/>
        </p:blipFill>
        <p:spPr>
          <a:xfrm>
            <a:off x="4258235" y="2880632"/>
            <a:ext cx="6512342" cy="3924614"/>
          </a:xfrm>
          <a:prstGeom prst="rect">
            <a:avLst/>
          </a:prstGeom>
        </p:spPr>
      </p:pic>
      <p:sp>
        <p:nvSpPr>
          <p:cNvPr id="6" name="矩形 5"/>
          <p:cNvSpPr/>
          <p:nvPr/>
        </p:nvSpPr>
        <p:spPr>
          <a:xfrm>
            <a:off x="10155115" y="6550269"/>
            <a:ext cx="615462" cy="3077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76200">
                <a:solidFill>
                  <a:schemeClr val="tx1"/>
                </a:solidFill>
              </a:ln>
            </a:endParaRPr>
          </a:p>
        </p:txBody>
      </p:sp>
    </p:spTree>
    <p:extLst>
      <p:ext uri="{BB962C8B-B14F-4D97-AF65-F5344CB8AC3E}">
        <p14:creationId xmlns:p14="http://schemas.microsoft.com/office/powerpoint/2010/main" val="67979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454386" y="2523393"/>
            <a:ext cx="7308004" cy="1556720"/>
          </a:xfrm>
        </p:spPr>
        <p:txBody>
          <a:bodyPr/>
          <a:lstStyle/>
          <a:p>
            <a:r>
              <a:rPr lang="zh-TW" altLang="en-US" sz="4400" dirty="0"/>
              <a:t>如有操作疑問或使用異常，歡迎洽詢實習組，謝謝大家。</a:t>
            </a:r>
            <a:endParaRPr lang="en-US" altLang="zh-TW" sz="4400"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623" y="3840587"/>
            <a:ext cx="1803154" cy="2027546"/>
          </a:xfrm>
          <a:prstGeom prst="rect">
            <a:avLst/>
          </a:prstGeom>
        </p:spPr>
      </p:pic>
    </p:spTree>
    <p:extLst>
      <p:ext uri="{BB962C8B-B14F-4D97-AF65-F5344CB8AC3E}">
        <p14:creationId xmlns:p14="http://schemas.microsoft.com/office/powerpoint/2010/main" val="338128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Arial Rounded MT Bold" panose="020F0704030504030204" pitchFamily="34" charset="0"/>
              </a:rPr>
              <a:t>為什麼要改成線上平台</a:t>
            </a:r>
            <a:r>
              <a:rPr lang="en-US" altLang="zh-TW" dirty="0">
                <a:latin typeface="Arial Rounded MT Bold" panose="020F0704030504030204" pitchFamily="34" charset="0"/>
              </a:rPr>
              <a:t>?</a:t>
            </a:r>
            <a:r>
              <a:rPr lang="zh-TW" altLang="en-US" dirty="0">
                <a:latin typeface="Arial Rounded MT Bold" panose="020F0704030504030204" pitchFamily="34" charset="0"/>
              </a:rPr>
              <a:t>如何使用</a:t>
            </a:r>
            <a:r>
              <a:rPr lang="en-US" altLang="zh-TW" dirty="0">
                <a:latin typeface="Arial Rounded MT Bold" panose="020F0704030504030204" pitchFamily="34" charset="0"/>
              </a:rPr>
              <a:t>?</a:t>
            </a:r>
            <a:endParaRPr lang="zh-TW" altLang="en-US" dirty="0">
              <a:latin typeface="Arial Rounded MT Bold" panose="020F0704030504030204" pitchFamily="34" charset="0"/>
            </a:endParaRPr>
          </a:p>
        </p:txBody>
      </p:sp>
      <p:sp>
        <p:nvSpPr>
          <p:cNvPr id="3" name="內容版面配置區 2"/>
          <p:cNvSpPr>
            <a:spLocks noGrp="1"/>
          </p:cNvSpPr>
          <p:nvPr>
            <p:ph idx="1"/>
          </p:nvPr>
        </p:nvSpPr>
        <p:spPr>
          <a:xfrm>
            <a:off x="1371600" y="1679330"/>
            <a:ext cx="9601200" cy="4607169"/>
          </a:xfrm>
        </p:spPr>
        <p:txBody>
          <a:bodyPr/>
          <a:lstStyle/>
          <a:p>
            <a:r>
              <a:rPr lang="zh-TW" altLang="en-US" sz="2800" dirty="0">
                <a:latin typeface="新細明體" panose="02020500000000000000" pitchFamily="18" charset="-120"/>
                <a:ea typeface="新細明體" panose="02020500000000000000" pitchFamily="18" charset="-120"/>
              </a:rPr>
              <a:t>因應無紙化電子化趨勢，將傳統紙本文件轉為電子文件，以減少紙張使用，也能降低紙本保存風險，達成環保、節約成本與提升效率。</a:t>
            </a:r>
            <a:endParaRPr lang="en-US" altLang="zh-TW" sz="2800" dirty="0">
              <a:latin typeface="新細明體" panose="02020500000000000000" pitchFamily="18" charset="-120"/>
              <a:ea typeface="新細明體" panose="02020500000000000000" pitchFamily="18" charset="-120"/>
            </a:endParaRPr>
          </a:p>
          <a:p>
            <a:r>
              <a:rPr lang="zh-TW" altLang="en-US" sz="2800" dirty="0">
                <a:latin typeface="新細明體" panose="02020500000000000000" pitchFamily="18" charset="-120"/>
                <a:ea typeface="新細明體" panose="02020500000000000000" pitchFamily="18" charset="-120"/>
              </a:rPr>
              <a:t>後續將分別說明前台、後台差異與操作方式。</a:t>
            </a:r>
            <a:endParaRPr lang="en-US" altLang="zh-TW" sz="2800" dirty="0">
              <a:latin typeface="新細明體" panose="02020500000000000000" pitchFamily="18" charset="-120"/>
              <a:ea typeface="新細明體" panose="02020500000000000000" pitchFamily="18" charset="-120"/>
            </a:endParaRPr>
          </a:p>
          <a:p>
            <a:endParaRPr lang="zh-TW" altLang="en-US" dirty="0">
              <a:latin typeface="新細明體" panose="02020500000000000000" pitchFamily="18" charset="-120"/>
              <a:ea typeface="新細明體" panose="02020500000000000000" pitchFamily="18"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082200974"/>
              </p:ext>
            </p:extLst>
          </p:nvPr>
        </p:nvGraphicFramePr>
        <p:xfrm>
          <a:off x="1455127" y="3982914"/>
          <a:ext cx="9434146" cy="1752600"/>
        </p:xfrm>
        <a:graphic>
          <a:graphicData uri="http://schemas.openxmlformats.org/drawingml/2006/table">
            <a:tbl>
              <a:tblPr firstRow="1" bandRow="1">
                <a:tableStyleId>{69CF1AB2-1976-4502-BF36-3FF5EA218861}</a:tableStyleId>
              </a:tblPr>
              <a:tblGrid>
                <a:gridCol w="910464">
                  <a:extLst>
                    <a:ext uri="{9D8B030D-6E8A-4147-A177-3AD203B41FA5}">
                      <a16:colId xmlns:a16="http://schemas.microsoft.com/office/drawing/2014/main" val="891843469"/>
                    </a:ext>
                  </a:extLst>
                </a:gridCol>
                <a:gridCol w="3208732">
                  <a:extLst>
                    <a:ext uri="{9D8B030D-6E8A-4147-A177-3AD203B41FA5}">
                      <a16:colId xmlns:a16="http://schemas.microsoft.com/office/drawing/2014/main" val="4178342656"/>
                    </a:ext>
                  </a:extLst>
                </a:gridCol>
                <a:gridCol w="1433146">
                  <a:extLst>
                    <a:ext uri="{9D8B030D-6E8A-4147-A177-3AD203B41FA5}">
                      <a16:colId xmlns:a16="http://schemas.microsoft.com/office/drawing/2014/main" val="3321092450"/>
                    </a:ext>
                  </a:extLst>
                </a:gridCol>
                <a:gridCol w="3881804">
                  <a:extLst>
                    <a:ext uri="{9D8B030D-6E8A-4147-A177-3AD203B41FA5}">
                      <a16:colId xmlns:a16="http://schemas.microsoft.com/office/drawing/2014/main" val="2134106392"/>
                    </a:ext>
                  </a:extLst>
                </a:gridCol>
              </a:tblGrid>
              <a:tr h="370840">
                <a:tc>
                  <a:txBody>
                    <a:bodyPr/>
                    <a:lstStyle/>
                    <a:p>
                      <a:endParaRPr lang="zh-TW" altLang="en-US" dirty="0"/>
                    </a:p>
                  </a:txBody>
                  <a:tcPr/>
                </a:tc>
                <a:tc>
                  <a:txBody>
                    <a:bodyPr/>
                    <a:lstStyle/>
                    <a:p>
                      <a:pPr algn="ctr"/>
                      <a:r>
                        <a:rPr lang="zh-TW" altLang="en-US" dirty="0"/>
                        <a:t>登入網址</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a:t>登入時機點</a:t>
                      </a:r>
                    </a:p>
                  </a:txBody>
                  <a:tcPr/>
                </a:tc>
                <a:tc>
                  <a:txBody>
                    <a:bodyPr/>
                    <a:lstStyle/>
                    <a:p>
                      <a:pPr algn="ctr"/>
                      <a:r>
                        <a:rPr lang="zh-TW" altLang="en-US" dirty="0"/>
                        <a:t>誰會使用</a:t>
                      </a:r>
                      <a:r>
                        <a:rPr lang="en-US" altLang="zh-TW" dirty="0"/>
                        <a:t>?</a:t>
                      </a:r>
                      <a:endParaRPr lang="zh-TW" altLang="en-US" dirty="0"/>
                    </a:p>
                  </a:txBody>
                  <a:tcPr/>
                </a:tc>
                <a:extLst>
                  <a:ext uri="{0D108BD9-81ED-4DB2-BD59-A6C34878D82A}">
                    <a16:rowId xmlns:a16="http://schemas.microsoft.com/office/drawing/2014/main" val="38011445"/>
                  </a:ext>
                </a:extLst>
              </a:tr>
              <a:tr h="370840">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a:t>前台</a:t>
                      </a:r>
                    </a:p>
                  </a:txBody>
                  <a:tcPr anchor="ct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dirty="0">
                          <a:hlinkClick r:id="rId2"/>
                        </a:rPr>
                        <a:t>https:</a:t>
                      </a:r>
                      <a:r>
                        <a:rPr lang="en-US" altLang="zh-TW" dirty="0">
                          <a:hlinkClick r:id="rId3"/>
                        </a:rPr>
                        <a:t>//diac.nfu.edu.tw/</a:t>
                      </a:r>
                      <a:endParaRPr lang="en-US" altLang="zh-TW"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a:t>註冊、登入</a:t>
                      </a:r>
                      <a:endParaRPr lang="en-US" altLang="zh-TW" dirty="0"/>
                    </a:p>
                  </a:txBody>
                  <a:tcPr/>
                </a:tc>
                <a:tc>
                  <a:txBody>
                    <a:bodyPr/>
                    <a:lstStyle/>
                    <a:p>
                      <a:pPr algn="ctr"/>
                      <a:r>
                        <a:rPr lang="zh-TW" altLang="en-US" dirty="0"/>
                        <a:t>學生、實習輔導教師、實習企業</a:t>
                      </a:r>
                    </a:p>
                  </a:txBody>
                  <a:tcPr/>
                </a:tc>
                <a:extLst>
                  <a:ext uri="{0D108BD9-81ED-4DB2-BD59-A6C34878D82A}">
                    <a16:rowId xmlns:a16="http://schemas.microsoft.com/office/drawing/2014/main" val="3827707473"/>
                  </a:ext>
                </a:extLst>
              </a:tr>
              <a:tr h="37084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algn="ctr"/>
                      <a:r>
                        <a:rPr lang="zh-TW" altLang="en-US" dirty="0"/>
                        <a:t>註冊</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a:t>系承辦</a:t>
                      </a:r>
                    </a:p>
                  </a:txBody>
                  <a:tcPr/>
                </a:tc>
                <a:extLst>
                  <a:ext uri="{0D108BD9-81ED-4DB2-BD59-A6C34878D82A}">
                    <a16:rowId xmlns:a16="http://schemas.microsoft.com/office/drawing/2014/main" val="302881899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a:t>後台</a:t>
                      </a:r>
                    </a:p>
                  </a:txBody>
                  <a:tcPr anchor="ctr"/>
                </a:tc>
                <a:tc>
                  <a:txBody>
                    <a:bodyPr/>
                    <a:lstStyle/>
                    <a:p>
                      <a:r>
                        <a:rPr lang="en-US" altLang="zh-TW" dirty="0">
                          <a:hlinkClick r:id="rId2"/>
                        </a:rPr>
                        <a:t>https://diacadmin.nfu.edu.tw/</a:t>
                      </a:r>
                      <a:endParaRPr lang="zh-TW" altLang="en-US" dirty="0"/>
                    </a:p>
                  </a:txBody>
                  <a:tcPr anchor="ctr"/>
                </a:tc>
                <a:tc>
                  <a:txBody>
                    <a:bodyPr/>
                    <a:lstStyle/>
                    <a:p>
                      <a:pPr algn="ctr"/>
                      <a:r>
                        <a:rPr lang="zh-TW" altLang="en-US" dirty="0"/>
                        <a:t>登入</a:t>
                      </a:r>
                      <a:endParaRPr lang="en-US" altLang="zh-TW"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a:t>系承辦</a:t>
                      </a:r>
                      <a:endParaRPr lang="en-US" altLang="zh-TW" dirty="0"/>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請切換至</a:t>
                      </a:r>
                      <a:r>
                        <a:rPr lang="en-US" altLang="zh-TW" dirty="0">
                          <a:solidFill>
                            <a:srgbClr val="FF0000"/>
                          </a:solidFill>
                        </a:rPr>
                        <a:t>PCSD-</a:t>
                      </a:r>
                      <a:r>
                        <a:rPr lang="zh-TW" altLang="en-US" dirty="0">
                          <a:solidFill>
                            <a:srgbClr val="FF0000"/>
                          </a:solidFill>
                        </a:rPr>
                        <a:t>實習歷程電子化系統</a:t>
                      </a:r>
                      <a:r>
                        <a:rPr lang="en-US" altLang="zh-TW" dirty="0"/>
                        <a:t>)</a:t>
                      </a:r>
                      <a:endParaRPr lang="zh-TW" altLang="en-US" dirty="0"/>
                    </a:p>
                  </a:txBody>
                  <a:tcPr anchor="ctr"/>
                </a:tc>
                <a:extLst>
                  <a:ext uri="{0D108BD9-81ED-4DB2-BD59-A6C34878D82A}">
                    <a16:rowId xmlns:a16="http://schemas.microsoft.com/office/drawing/2014/main" val="2505462663"/>
                  </a:ext>
                </a:extLst>
              </a:tr>
            </a:tbl>
          </a:graphicData>
        </a:graphic>
      </p:graphicFrame>
      <p:sp>
        <p:nvSpPr>
          <p:cNvPr id="6" name="投影片編號版面配置區 5"/>
          <p:cNvSpPr>
            <a:spLocks noGrp="1"/>
          </p:cNvSpPr>
          <p:nvPr>
            <p:ph type="sldNum" sz="quarter" idx="12"/>
          </p:nvPr>
        </p:nvSpPr>
        <p:spPr/>
        <p:txBody>
          <a:bodyPr/>
          <a:lstStyle/>
          <a:p>
            <a:fld id="{5D84065D-F351-4B03-BD91-D8A6B8D4B362}" type="slidenum">
              <a:rPr lang="en-US" smtClean="0"/>
              <a:t>3</a:t>
            </a:fld>
            <a:endParaRPr lang="en-US" dirty="0"/>
          </a:p>
        </p:txBody>
      </p:sp>
    </p:spTree>
    <p:extLst>
      <p:ext uri="{BB962C8B-B14F-4D97-AF65-F5344CB8AC3E}">
        <p14:creationId xmlns:p14="http://schemas.microsoft.com/office/powerpoint/2010/main" val="78845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1" y="480971"/>
            <a:ext cx="9601196" cy="1303867"/>
          </a:xfrm>
        </p:spPr>
        <p:txBody>
          <a:bodyPr/>
          <a:lstStyle/>
          <a:p>
            <a:r>
              <a:rPr lang="zh-TW" altLang="en-US" dirty="0">
                <a:latin typeface="Arial Rounded MT Bold" panose="020F0704030504030204" pitchFamily="34" charset="0"/>
              </a:rPr>
              <a:t>實習歷程電子化</a:t>
            </a:r>
            <a:r>
              <a:rPr lang="en-US" altLang="zh-TW" dirty="0">
                <a:latin typeface="Arial Rounded MT Bold" panose="020F0704030504030204" pitchFamily="34" charset="0"/>
              </a:rPr>
              <a:t>(</a:t>
            </a:r>
            <a:r>
              <a:rPr lang="zh-TW" altLang="en-US" dirty="0">
                <a:latin typeface="Arial Rounded MT Bold" panose="020F0704030504030204" pitchFamily="34" charset="0"/>
              </a:rPr>
              <a:t>前台</a:t>
            </a:r>
            <a:r>
              <a:rPr lang="en-US" altLang="zh-TW" dirty="0">
                <a:latin typeface="Arial Rounded MT Bold" panose="020F0704030504030204" pitchFamily="34" charset="0"/>
              </a:rPr>
              <a:t>)</a:t>
            </a:r>
            <a:r>
              <a:rPr lang="zh-TW" altLang="en-US" dirty="0">
                <a:latin typeface="Arial Rounded MT Bold" panose="020F0704030504030204" pitchFamily="34" charset="0"/>
              </a:rPr>
              <a:t> </a:t>
            </a:r>
          </a:p>
        </p:txBody>
      </p:sp>
      <p:pic>
        <p:nvPicPr>
          <p:cNvPr id="4" name="圖片 3"/>
          <p:cNvPicPr>
            <a:picLocks noChangeAspect="1"/>
          </p:cNvPicPr>
          <p:nvPr/>
        </p:nvPicPr>
        <p:blipFill>
          <a:blip r:embed="rId2"/>
          <a:stretch>
            <a:fillRect/>
          </a:stretch>
        </p:blipFill>
        <p:spPr>
          <a:xfrm>
            <a:off x="789788" y="1216432"/>
            <a:ext cx="9340414" cy="5194570"/>
          </a:xfrm>
          <a:prstGeom prst="rect">
            <a:avLst/>
          </a:prstGeom>
        </p:spPr>
      </p:pic>
      <p:sp>
        <p:nvSpPr>
          <p:cNvPr id="5" name="矩形 4"/>
          <p:cNvSpPr/>
          <p:nvPr/>
        </p:nvSpPr>
        <p:spPr>
          <a:xfrm>
            <a:off x="7772400" y="2461847"/>
            <a:ext cx="2031024" cy="36048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7772400" y="1854527"/>
            <a:ext cx="2031024" cy="36048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484021" y="6069346"/>
            <a:ext cx="880945" cy="4608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2"/>
          <p:cNvSpPr>
            <a:spLocks noGrp="1"/>
          </p:cNvSpPr>
          <p:nvPr>
            <p:ph idx="1"/>
          </p:nvPr>
        </p:nvSpPr>
        <p:spPr>
          <a:xfrm>
            <a:off x="7772400" y="4458915"/>
            <a:ext cx="4006004" cy="1610431"/>
          </a:xfrm>
        </p:spPr>
        <p:txBody>
          <a:bodyPr>
            <a:noAutofit/>
          </a:bodyPr>
          <a:lstStyle/>
          <a:p>
            <a:r>
              <a:rPr lang="zh-TW" altLang="en-US" sz="2400" dirty="0">
                <a:latin typeface="Arial" panose="020B0604020202020204" pitchFamily="34" charset="0"/>
                <a:ea typeface="新細明體" panose="02020500000000000000" pitchFamily="18" charset="-120"/>
                <a:cs typeface="Arial" panose="020B0604020202020204" pitchFamily="34" charset="0"/>
              </a:rPr>
              <a:t>咖色框：註冊及登入</a:t>
            </a:r>
            <a:r>
              <a:rPr lang="en-US" altLang="zh-TW" dirty="0">
                <a:hlinkClick r:id="rId3"/>
              </a:rPr>
              <a:t>https:</a:t>
            </a:r>
            <a:r>
              <a:rPr lang="en-US" altLang="zh-TW" dirty="0">
                <a:hlinkClick r:id="rId4"/>
              </a:rPr>
              <a:t>//diac.nfu.edu.tw/</a:t>
            </a:r>
            <a:endParaRPr lang="en-US" altLang="zh-TW" dirty="0"/>
          </a:p>
          <a:p>
            <a:r>
              <a:rPr lang="zh-TW" altLang="en-US" sz="2400" dirty="0">
                <a:solidFill>
                  <a:schemeClr val="accent1"/>
                </a:solidFill>
                <a:latin typeface="Arial" panose="020B0604020202020204" pitchFamily="34" charset="0"/>
                <a:ea typeface="新細明體" panose="02020500000000000000" pitchFamily="18" charset="-120"/>
                <a:cs typeface="Arial" panose="020B0604020202020204" pitchFamily="34" charset="0"/>
              </a:rPr>
              <a:t>橘色框：實習組不定期會刊登校外實習相關資訊</a:t>
            </a:r>
          </a:p>
        </p:txBody>
      </p:sp>
      <p:sp>
        <p:nvSpPr>
          <p:cNvPr id="9" name="投影片編號版面配置區 8"/>
          <p:cNvSpPr>
            <a:spLocks noGrp="1"/>
          </p:cNvSpPr>
          <p:nvPr>
            <p:ph type="sldNum" sz="quarter" idx="12"/>
          </p:nvPr>
        </p:nvSpPr>
        <p:spPr/>
        <p:txBody>
          <a:bodyPr/>
          <a:lstStyle/>
          <a:p>
            <a:fld id="{5D84065D-F351-4B03-BD91-D8A6B8D4B362}" type="slidenum">
              <a:rPr lang="en-US" smtClean="0"/>
              <a:t>4</a:t>
            </a:fld>
            <a:endParaRPr lang="en-US" dirty="0"/>
          </a:p>
        </p:txBody>
      </p:sp>
    </p:spTree>
    <p:extLst>
      <p:ext uri="{BB962C8B-B14F-4D97-AF65-F5344CB8AC3E}">
        <p14:creationId xmlns:p14="http://schemas.microsoft.com/office/powerpoint/2010/main" val="410491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前台：會員註冊</a:t>
            </a:r>
          </a:p>
        </p:txBody>
      </p:sp>
      <p:pic>
        <p:nvPicPr>
          <p:cNvPr id="7" name="圖片 6"/>
          <p:cNvPicPr>
            <a:picLocks noChangeAspect="1"/>
          </p:cNvPicPr>
          <p:nvPr/>
        </p:nvPicPr>
        <p:blipFill>
          <a:blip r:embed="rId2"/>
          <a:stretch>
            <a:fillRect/>
          </a:stretch>
        </p:blipFill>
        <p:spPr>
          <a:xfrm>
            <a:off x="897547" y="1428750"/>
            <a:ext cx="7608293" cy="5112727"/>
          </a:xfrm>
          <a:prstGeom prst="rect">
            <a:avLst/>
          </a:prstGeom>
        </p:spPr>
      </p:pic>
      <p:sp>
        <p:nvSpPr>
          <p:cNvPr id="8" name="內容版面配置區 2"/>
          <p:cNvSpPr>
            <a:spLocks noGrp="1"/>
          </p:cNvSpPr>
          <p:nvPr>
            <p:ph idx="1"/>
          </p:nvPr>
        </p:nvSpPr>
        <p:spPr>
          <a:xfrm>
            <a:off x="8436830" y="2288944"/>
            <a:ext cx="3614273" cy="3392338"/>
          </a:xfrm>
        </p:spPr>
        <p:txBody>
          <a:bodyPr>
            <a:noAutofit/>
          </a:bodyPr>
          <a:lstStyle/>
          <a:p>
            <a:r>
              <a:rPr lang="zh-TW" altLang="en-US" sz="2200" dirty="0">
                <a:latin typeface="新細明體" panose="02020500000000000000" pitchFamily="18" charset="-120"/>
                <a:ea typeface="新細明體" panose="02020500000000000000" pitchFamily="18" charset="-120"/>
              </a:rPr>
              <a:t>系統會預設學生身分，可自行點選適當身分，系統會跳出確認視窗，請選</a:t>
            </a:r>
            <a:r>
              <a:rPr lang="en-US" altLang="zh-TW" sz="2200" dirty="0">
                <a:latin typeface="新細明體" panose="02020500000000000000" pitchFamily="18" charset="-120"/>
                <a:ea typeface="新細明體" panose="02020500000000000000" pitchFamily="18" charset="-120"/>
              </a:rPr>
              <a:t>”</a:t>
            </a:r>
            <a:r>
              <a:rPr lang="zh-TW" altLang="en-US" sz="2200" dirty="0">
                <a:latin typeface="新細明體" panose="02020500000000000000" pitchFamily="18" charset="-120"/>
                <a:ea typeface="新細明體" panose="02020500000000000000" pitchFamily="18" charset="-120"/>
              </a:rPr>
              <a:t>變更身分</a:t>
            </a:r>
            <a:r>
              <a:rPr lang="en-US" altLang="zh-TW" sz="2200" dirty="0">
                <a:latin typeface="新細明體" panose="02020500000000000000" pitchFamily="18" charset="-120"/>
                <a:ea typeface="新細明體" panose="02020500000000000000" pitchFamily="18" charset="-120"/>
              </a:rPr>
              <a:t>”</a:t>
            </a:r>
            <a:r>
              <a:rPr lang="zh-TW" altLang="en-US" sz="2200" dirty="0">
                <a:latin typeface="新細明體" panose="02020500000000000000" pitchFamily="18" charset="-120"/>
                <a:ea typeface="新細明體" panose="02020500000000000000" pitchFamily="18" charset="-120"/>
              </a:rPr>
              <a:t>。</a:t>
            </a:r>
            <a:endParaRPr lang="en-US" altLang="zh-TW" sz="2200" dirty="0">
              <a:latin typeface="新細明體" panose="02020500000000000000" pitchFamily="18" charset="-120"/>
              <a:ea typeface="新細明體" panose="02020500000000000000" pitchFamily="18" charset="-120"/>
            </a:endParaRPr>
          </a:p>
          <a:p>
            <a:r>
              <a:rPr lang="zh-TW" altLang="en-US" sz="2200" dirty="0">
                <a:latin typeface="新細明體" panose="02020500000000000000" pitchFamily="18" charset="-120"/>
                <a:ea typeface="新細明體" panose="02020500000000000000" pitchFamily="18" charset="-120"/>
              </a:rPr>
              <a:t>系統會帶出申請內容，填寫後記得勾選</a:t>
            </a:r>
            <a:r>
              <a:rPr lang="en-US" altLang="zh-TW" sz="2200" dirty="0">
                <a:latin typeface="新細明體" panose="02020500000000000000" pitchFamily="18" charset="-120"/>
                <a:ea typeface="新細明體" panose="02020500000000000000" pitchFamily="18" charset="-120"/>
              </a:rPr>
              <a:t>”</a:t>
            </a:r>
            <a:r>
              <a:rPr lang="zh-TW" altLang="en-US" sz="2200" dirty="0">
                <a:latin typeface="新細明體" panose="02020500000000000000" pitchFamily="18" charset="-120"/>
                <a:ea typeface="新細明體" panose="02020500000000000000" pitchFamily="18" charset="-120"/>
              </a:rPr>
              <a:t>我同意接受 數位產學媒合平台 個資使用協議</a:t>
            </a:r>
            <a:r>
              <a:rPr lang="en-US" altLang="zh-TW" sz="2200" dirty="0">
                <a:latin typeface="新細明體" panose="02020500000000000000" pitchFamily="18" charset="-120"/>
                <a:ea typeface="新細明體" panose="02020500000000000000" pitchFamily="18" charset="-120"/>
              </a:rPr>
              <a:t>”</a:t>
            </a:r>
            <a:r>
              <a:rPr lang="zh-TW" altLang="en-US" sz="2200" dirty="0">
                <a:latin typeface="新細明體" panose="02020500000000000000" pitchFamily="18" charset="-120"/>
                <a:ea typeface="新細明體" panose="02020500000000000000" pitchFamily="18" charset="-120"/>
              </a:rPr>
              <a:t>，才能順利送出申請。</a:t>
            </a:r>
          </a:p>
        </p:txBody>
      </p:sp>
      <p:sp>
        <p:nvSpPr>
          <p:cNvPr id="4" name="投影片編號版面配置區 3"/>
          <p:cNvSpPr>
            <a:spLocks noGrp="1"/>
          </p:cNvSpPr>
          <p:nvPr>
            <p:ph type="sldNum" sz="quarter" idx="12"/>
          </p:nvPr>
        </p:nvSpPr>
        <p:spPr/>
        <p:txBody>
          <a:bodyPr/>
          <a:lstStyle/>
          <a:p>
            <a:fld id="{5D84065D-F351-4B03-BD91-D8A6B8D4B362}" type="slidenum">
              <a:rPr lang="en-US" smtClean="0"/>
              <a:t>5</a:t>
            </a:fld>
            <a:endParaRPr lang="en-US" dirty="0"/>
          </a:p>
        </p:txBody>
      </p:sp>
    </p:spTree>
    <p:extLst>
      <p:ext uri="{BB962C8B-B14F-4D97-AF65-F5344CB8AC3E}">
        <p14:creationId xmlns:p14="http://schemas.microsoft.com/office/powerpoint/2010/main" val="420841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會員註冊審核</a:t>
            </a:r>
            <a:r>
              <a:rPr lang="en-US" altLang="zh-TW" dirty="0"/>
              <a:t>:</a:t>
            </a:r>
            <a:r>
              <a:rPr lang="zh-TW" altLang="en-US" dirty="0"/>
              <a:t>無論是否通過審核，申請帳號都會收到通知信。</a:t>
            </a:r>
          </a:p>
        </p:txBody>
      </p:sp>
      <p:pic>
        <p:nvPicPr>
          <p:cNvPr id="4" name="圖片 3"/>
          <p:cNvPicPr>
            <a:picLocks noChangeAspect="1"/>
          </p:cNvPicPr>
          <p:nvPr/>
        </p:nvPicPr>
        <p:blipFill rotWithShape="1">
          <a:blip r:embed="rId2"/>
          <a:srcRect r="21192"/>
          <a:stretch/>
        </p:blipFill>
        <p:spPr>
          <a:xfrm>
            <a:off x="900369" y="2171700"/>
            <a:ext cx="8190877" cy="4228087"/>
          </a:xfrm>
          <a:prstGeom prst="rect">
            <a:avLst/>
          </a:prstGeom>
        </p:spPr>
      </p:pic>
      <p:sp>
        <p:nvSpPr>
          <p:cNvPr id="5" name="內容版面配置區 2"/>
          <p:cNvSpPr>
            <a:spLocks noGrp="1"/>
          </p:cNvSpPr>
          <p:nvPr>
            <p:ph idx="1"/>
          </p:nvPr>
        </p:nvSpPr>
        <p:spPr>
          <a:xfrm>
            <a:off x="7573646" y="2726393"/>
            <a:ext cx="3717985" cy="2642312"/>
          </a:xfrm>
        </p:spPr>
        <p:txBody>
          <a:bodyPr>
            <a:noAutofit/>
          </a:bodyPr>
          <a:lstStyle/>
          <a:p>
            <a:r>
              <a:rPr lang="zh-TW" altLang="en-US" sz="2400" dirty="0">
                <a:latin typeface="新細明體" panose="02020500000000000000" pitchFamily="18" charset="-120"/>
                <a:ea typeface="新細明體" panose="02020500000000000000" pitchFamily="18" charset="-120"/>
              </a:rPr>
              <a:t>實習相關申請</a:t>
            </a:r>
            <a:r>
              <a:rPr lang="en-US" altLang="zh-TW" sz="2400" dirty="0">
                <a:latin typeface="新細明體" panose="02020500000000000000" pitchFamily="18" charset="-120"/>
                <a:ea typeface="新細明體" panose="02020500000000000000" pitchFamily="18" charset="-120"/>
              </a:rPr>
              <a:t> </a:t>
            </a:r>
            <a:r>
              <a:rPr lang="zh-TW" altLang="en-US" sz="2400" dirty="0">
                <a:latin typeface="新細明體" panose="02020500000000000000" pitchFamily="18" charset="-120"/>
                <a:ea typeface="新細明體" panose="02020500000000000000" pitchFamily="18" charset="-120"/>
              </a:rPr>
              <a:t>：</a:t>
            </a:r>
            <a:r>
              <a:rPr lang="en-US" altLang="zh-TW" sz="2400" dirty="0">
                <a:latin typeface="新細明體" panose="02020500000000000000" pitchFamily="18" charset="-120"/>
                <a:ea typeface="新細明體" panose="02020500000000000000" pitchFamily="18" charset="-120"/>
              </a:rPr>
              <a:t> </a:t>
            </a:r>
            <a:r>
              <a:rPr lang="zh-TW" altLang="en-US" sz="2400" dirty="0">
                <a:latin typeface="新細明體" panose="02020500000000000000" pitchFamily="18" charset="-120"/>
                <a:ea typeface="新細明體" panose="02020500000000000000" pitchFamily="18" charset="-120"/>
              </a:rPr>
              <a:t>學生、教職員、廠商，由實習組進行審核。</a:t>
            </a:r>
            <a:endParaRPr lang="en-US" altLang="zh-TW" sz="2400" dirty="0">
              <a:latin typeface="新細明體" panose="02020500000000000000" pitchFamily="18" charset="-120"/>
              <a:ea typeface="新細明體" panose="02020500000000000000" pitchFamily="18" charset="-120"/>
            </a:endParaRPr>
          </a:p>
          <a:p>
            <a:r>
              <a:rPr lang="zh-TW" altLang="en-US" sz="2400" dirty="0">
                <a:latin typeface="新細明體" panose="02020500000000000000" pitchFamily="18" charset="-120"/>
                <a:ea typeface="新細明體" panose="02020500000000000000" pitchFamily="18" charset="-120"/>
              </a:rPr>
              <a:t>全職工作相關申請：</a:t>
            </a:r>
            <a:r>
              <a:rPr lang="en-US" altLang="zh-TW" sz="2400" dirty="0">
                <a:latin typeface="新細明體" panose="02020500000000000000" pitchFamily="18" charset="-120"/>
                <a:ea typeface="新細明體" panose="02020500000000000000" pitchFamily="18" charset="-120"/>
              </a:rPr>
              <a:t> </a:t>
            </a:r>
            <a:r>
              <a:rPr lang="zh-TW" altLang="en-US" sz="2400" dirty="0">
                <a:latin typeface="新細明體" panose="02020500000000000000" pitchFamily="18" charset="-120"/>
                <a:ea typeface="新細明體" panose="02020500000000000000" pitchFamily="18" charset="-120"/>
              </a:rPr>
              <a:t>教職員、廠商、校友，由產學合作及服務處進行審核。</a:t>
            </a:r>
            <a:endParaRPr lang="en-US" altLang="zh-TW" sz="2400" dirty="0">
              <a:latin typeface="新細明體" panose="02020500000000000000" pitchFamily="18" charset="-120"/>
              <a:ea typeface="新細明體" panose="02020500000000000000" pitchFamily="18" charset="-120"/>
            </a:endParaRPr>
          </a:p>
        </p:txBody>
      </p:sp>
      <p:sp>
        <p:nvSpPr>
          <p:cNvPr id="6" name="投影片編號版面配置區 5"/>
          <p:cNvSpPr>
            <a:spLocks noGrp="1"/>
          </p:cNvSpPr>
          <p:nvPr>
            <p:ph type="sldNum" sz="quarter" idx="12"/>
          </p:nvPr>
        </p:nvSpPr>
        <p:spPr/>
        <p:txBody>
          <a:bodyPr/>
          <a:lstStyle/>
          <a:p>
            <a:fld id="{5D84065D-F351-4B03-BD91-D8A6B8D4B362}" type="slidenum">
              <a:rPr lang="en-US" smtClean="0"/>
              <a:t>6</a:t>
            </a:fld>
            <a:endParaRPr lang="en-US" dirty="0"/>
          </a:p>
        </p:txBody>
      </p:sp>
    </p:spTree>
    <p:extLst>
      <p:ext uri="{BB962C8B-B14F-4D97-AF65-F5344CB8AC3E}">
        <p14:creationId xmlns:p14="http://schemas.microsoft.com/office/powerpoint/2010/main" val="407262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前台：學生、教師、廠商登入</a:t>
            </a:r>
          </a:p>
        </p:txBody>
      </p:sp>
      <p:pic>
        <p:nvPicPr>
          <p:cNvPr id="4" name="圖片 3"/>
          <p:cNvPicPr>
            <a:picLocks noChangeAspect="1"/>
          </p:cNvPicPr>
          <p:nvPr/>
        </p:nvPicPr>
        <p:blipFill>
          <a:blip r:embed="rId2"/>
          <a:stretch>
            <a:fillRect/>
          </a:stretch>
        </p:blipFill>
        <p:spPr>
          <a:xfrm>
            <a:off x="982584" y="1565031"/>
            <a:ext cx="9432590" cy="4712676"/>
          </a:xfrm>
          <a:prstGeom prst="rect">
            <a:avLst/>
          </a:prstGeom>
        </p:spPr>
      </p:pic>
      <p:sp>
        <p:nvSpPr>
          <p:cNvPr id="6" name="內容版面配置區 2"/>
          <p:cNvSpPr>
            <a:spLocks noGrp="1"/>
          </p:cNvSpPr>
          <p:nvPr>
            <p:ph idx="1"/>
          </p:nvPr>
        </p:nvSpPr>
        <p:spPr>
          <a:xfrm>
            <a:off x="7763774" y="4019909"/>
            <a:ext cx="3950898" cy="2145281"/>
          </a:xfrm>
        </p:spPr>
        <p:txBody>
          <a:bodyPr>
            <a:noAutofit/>
          </a:bodyPr>
          <a:lstStyle/>
          <a:p>
            <a:r>
              <a:rPr lang="zh-TW" altLang="en-US" sz="2400" dirty="0">
                <a:latin typeface="新細明體" panose="02020500000000000000" pitchFamily="18" charset="-120"/>
                <a:ea typeface="新細明體" panose="02020500000000000000" pitchFamily="18" charset="-120"/>
              </a:rPr>
              <a:t>前台可登入身分</a:t>
            </a:r>
            <a:r>
              <a:rPr lang="en-US" altLang="zh-TW" sz="2400" dirty="0">
                <a:latin typeface="新細明體" panose="02020500000000000000" pitchFamily="18" charset="-120"/>
                <a:ea typeface="新細明體" panose="02020500000000000000" pitchFamily="18" charset="-120"/>
              </a:rPr>
              <a:t>:</a:t>
            </a:r>
            <a:r>
              <a:rPr lang="zh-TW" altLang="en-US" sz="2400" dirty="0">
                <a:latin typeface="新細明體" panose="02020500000000000000" pitchFamily="18" charset="-120"/>
                <a:ea typeface="新細明體" panose="02020500000000000000" pitchFamily="18" charset="-120"/>
              </a:rPr>
              <a:t>在校學生、教師、廠商、校友。</a:t>
            </a:r>
            <a:endParaRPr lang="en-US" altLang="zh-TW" sz="2400" dirty="0">
              <a:latin typeface="新細明體" panose="02020500000000000000" pitchFamily="18" charset="-120"/>
              <a:ea typeface="新細明體" panose="02020500000000000000" pitchFamily="18" charset="-120"/>
            </a:endParaRPr>
          </a:p>
          <a:p>
            <a:r>
              <a:rPr lang="zh-TW" altLang="en-US" sz="2400" dirty="0">
                <a:latin typeface="新細明體" panose="02020500000000000000" pitchFamily="18" charset="-120"/>
                <a:ea typeface="新細明體" panose="02020500000000000000" pitchFamily="18" charset="-120"/>
              </a:rPr>
              <a:t>系統會預設學生身分，可自行更換適當身分。</a:t>
            </a:r>
            <a:endParaRPr lang="en-US" altLang="zh-TW" sz="2400" dirty="0">
              <a:latin typeface="新細明體" panose="02020500000000000000" pitchFamily="18" charset="-120"/>
              <a:ea typeface="新細明體" panose="02020500000000000000" pitchFamily="18" charset="-120"/>
            </a:endParaRPr>
          </a:p>
        </p:txBody>
      </p:sp>
      <p:sp>
        <p:nvSpPr>
          <p:cNvPr id="7" name="矩形 6"/>
          <p:cNvSpPr/>
          <p:nvPr/>
        </p:nvSpPr>
        <p:spPr>
          <a:xfrm>
            <a:off x="4021015" y="4133794"/>
            <a:ext cx="2555632" cy="4294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投影片編號版面配置區 4"/>
          <p:cNvSpPr>
            <a:spLocks noGrp="1"/>
          </p:cNvSpPr>
          <p:nvPr>
            <p:ph type="sldNum" sz="quarter" idx="12"/>
          </p:nvPr>
        </p:nvSpPr>
        <p:spPr/>
        <p:txBody>
          <a:bodyPr/>
          <a:lstStyle/>
          <a:p>
            <a:fld id="{5D84065D-F351-4B03-BD91-D8A6B8D4B362}" type="slidenum">
              <a:rPr lang="en-US" smtClean="0"/>
              <a:t>7</a:t>
            </a:fld>
            <a:endParaRPr lang="en-US" dirty="0"/>
          </a:p>
        </p:txBody>
      </p:sp>
    </p:spTree>
    <p:extLst>
      <p:ext uri="{BB962C8B-B14F-4D97-AF65-F5344CB8AC3E}">
        <p14:creationId xmlns:p14="http://schemas.microsoft.com/office/powerpoint/2010/main" val="271169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媒合架構</a:t>
            </a:r>
          </a:p>
        </p:txBody>
      </p:sp>
      <p:sp>
        <p:nvSpPr>
          <p:cNvPr id="11" name="投影片編號版面配置區 10"/>
          <p:cNvSpPr>
            <a:spLocks noGrp="1"/>
          </p:cNvSpPr>
          <p:nvPr>
            <p:ph type="sldNum" sz="quarter" idx="12"/>
          </p:nvPr>
        </p:nvSpPr>
        <p:spPr/>
        <p:txBody>
          <a:bodyPr/>
          <a:lstStyle/>
          <a:p>
            <a:fld id="{5D84065D-F351-4B03-BD91-D8A6B8D4B362}" type="slidenum">
              <a:rPr lang="en-US" smtClean="0"/>
              <a:t>8</a:t>
            </a:fld>
            <a:endParaRPr lang="en-US" dirty="0"/>
          </a:p>
        </p:txBody>
      </p:sp>
      <p:pic>
        <p:nvPicPr>
          <p:cNvPr id="3" name="圖片 2" descr="一張含有 文字, 便利貼, 螢幕擷取畫面, 字型 的圖片&#10;&#10;AI 產生的內容可能不正確。">
            <a:extLst>
              <a:ext uri="{FF2B5EF4-FFF2-40B4-BE49-F238E27FC236}">
                <a16:creationId xmlns:a16="http://schemas.microsoft.com/office/drawing/2014/main" id="{668CAB73-3FA6-5671-A987-2091A3F4B26A}"/>
              </a:ext>
            </a:extLst>
          </p:cNvPr>
          <p:cNvPicPr>
            <a:picLocks noChangeAspect="1"/>
          </p:cNvPicPr>
          <p:nvPr/>
        </p:nvPicPr>
        <p:blipFill>
          <a:blip r:embed="rId2"/>
          <a:stretch>
            <a:fillRect/>
          </a:stretch>
        </p:blipFill>
        <p:spPr>
          <a:xfrm>
            <a:off x="1600200" y="0"/>
            <a:ext cx="9144000" cy="6858000"/>
          </a:xfrm>
          <a:prstGeom prst="rect">
            <a:avLst/>
          </a:prstGeom>
        </p:spPr>
      </p:pic>
    </p:spTree>
    <p:extLst>
      <p:ext uri="{BB962C8B-B14F-4D97-AF65-F5344CB8AC3E}">
        <p14:creationId xmlns:p14="http://schemas.microsoft.com/office/powerpoint/2010/main" val="3607026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DF05E3-3313-09A9-28F7-74258BE471B1}"/>
              </a:ext>
            </a:extLst>
          </p:cNvPr>
          <p:cNvSpPr>
            <a:spLocks noGrp="1"/>
          </p:cNvSpPr>
          <p:nvPr>
            <p:ph type="title"/>
          </p:nvPr>
        </p:nvSpPr>
        <p:spPr/>
        <p:txBody>
          <a:bodyPr/>
          <a:lstStyle/>
          <a:p>
            <a:r>
              <a:rPr lang="zh-TW" altLang="en-US" dirty="0"/>
              <a:t>媒合流程步驟</a:t>
            </a:r>
          </a:p>
        </p:txBody>
      </p:sp>
      <p:sp>
        <p:nvSpPr>
          <p:cNvPr id="3" name="內容版面配置區 2">
            <a:extLst>
              <a:ext uri="{FF2B5EF4-FFF2-40B4-BE49-F238E27FC236}">
                <a16:creationId xmlns:a16="http://schemas.microsoft.com/office/drawing/2014/main" id="{C1F03CDF-DA58-437F-7A81-DC5A8A070BDB}"/>
              </a:ext>
            </a:extLst>
          </p:cNvPr>
          <p:cNvSpPr>
            <a:spLocks noGrp="1"/>
          </p:cNvSpPr>
          <p:nvPr>
            <p:ph idx="1"/>
          </p:nvPr>
        </p:nvSpPr>
        <p:spPr>
          <a:xfrm>
            <a:off x="1371600" y="1584960"/>
            <a:ext cx="10306594" cy="4693920"/>
          </a:xfrm>
        </p:spPr>
        <p:txBody>
          <a:bodyPr>
            <a:normAutofit/>
          </a:bodyPr>
          <a:lstStyle/>
          <a:p>
            <a:pPr marL="0" indent="0">
              <a:buNone/>
            </a:pPr>
            <a:r>
              <a:rPr lang="zh-TW" altLang="en-US" sz="2400" dirty="0"/>
              <a:t>一、學生註冊帳號</a:t>
            </a:r>
            <a:r>
              <a:rPr lang="en-US" altLang="zh-TW" sz="2400" dirty="0"/>
              <a:t>/</a:t>
            </a:r>
            <a:r>
              <a:rPr lang="zh-TW" altLang="en-US" sz="2400" dirty="0"/>
              <a:t>廠商註冊帳號</a:t>
            </a:r>
            <a:endParaRPr lang="en-US" altLang="zh-TW" sz="2400" dirty="0"/>
          </a:p>
          <a:p>
            <a:pPr marL="0" indent="0">
              <a:buNone/>
            </a:pPr>
            <a:r>
              <a:rPr lang="zh-TW" altLang="en-US" sz="2400" dirty="0"/>
              <a:t>二、學生刊登履歷</a:t>
            </a:r>
            <a:r>
              <a:rPr lang="en-US" altLang="zh-TW" sz="2400" dirty="0"/>
              <a:t>/</a:t>
            </a:r>
            <a:r>
              <a:rPr lang="zh-TW" altLang="en-US" sz="2400" dirty="0"/>
              <a:t>廠商刊登職缺</a:t>
            </a:r>
            <a:r>
              <a:rPr lang="en-US" altLang="zh-TW" sz="2400" dirty="0"/>
              <a:t>【</a:t>
            </a:r>
            <a:r>
              <a:rPr lang="zh-TW" altLang="en-US" sz="2400" dirty="0"/>
              <a:t>參考</a:t>
            </a:r>
            <a:r>
              <a:rPr lang="en-US" altLang="zh-TW" sz="2400" dirty="0"/>
              <a:t>P10】</a:t>
            </a:r>
          </a:p>
          <a:p>
            <a:pPr marL="0" indent="0">
              <a:buNone/>
            </a:pPr>
            <a:r>
              <a:rPr lang="zh-TW" altLang="en-US" sz="2400" dirty="0"/>
              <a:t>三、參考</a:t>
            </a:r>
            <a:r>
              <a:rPr lang="en-US" altLang="zh-TW" sz="2400" dirty="0"/>
              <a:t>P.8</a:t>
            </a:r>
            <a:r>
              <a:rPr lang="zh-TW" altLang="en-US" sz="2400" dirty="0"/>
              <a:t>媒合架構，新增重要功能</a:t>
            </a:r>
            <a:r>
              <a:rPr lang="en-US" altLang="zh-TW" sz="2400" dirty="0"/>
              <a:t>【</a:t>
            </a:r>
            <a:r>
              <a:rPr lang="zh-TW" altLang="en-US" sz="2400" dirty="0"/>
              <a:t>不需面試直接錄取</a:t>
            </a:r>
            <a:r>
              <a:rPr lang="en-US" altLang="zh-TW" sz="2400" dirty="0"/>
              <a:t>】</a:t>
            </a:r>
          </a:p>
          <a:p>
            <a:pPr marL="0" indent="0">
              <a:buNone/>
            </a:pPr>
            <a:r>
              <a:rPr lang="zh-TW" altLang="en-US" sz="2400" dirty="0"/>
              <a:t>四、因應各系實習輔導老師排定方式不一，系統設定方式如下：</a:t>
            </a:r>
            <a:endParaRPr lang="en-US" altLang="zh-TW" sz="2400" dirty="0"/>
          </a:p>
          <a:p>
            <a:pPr marL="0" indent="0">
              <a:buNone/>
            </a:pPr>
            <a:endParaRPr lang="en-US" altLang="zh-TW" sz="2400" dirty="0"/>
          </a:p>
        </p:txBody>
      </p:sp>
      <p:sp>
        <p:nvSpPr>
          <p:cNvPr id="4" name="投影片編號版面配置區 3">
            <a:extLst>
              <a:ext uri="{FF2B5EF4-FFF2-40B4-BE49-F238E27FC236}">
                <a16:creationId xmlns:a16="http://schemas.microsoft.com/office/drawing/2014/main" id="{E96D7DB0-C8F8-D72F-C743-6F378813B100}"/>
              </a:ext>
            </a:extLst>
          </p:cNvPr>
          <p:cNvSpPr>
            <a:spLocks noGrp="1"/>
          </p:cNvSpPr>
          <p:nvPr>
            <p:ph type="sldNum" sz="quarter" idx="12"/>
          </p:nvPr>
        </p:nvSpPr>
        <p:spPr/>
        <p:txBody>
          <a:bodyPr/>
          <a:lstStyle/>
          <a:p>
            <a:fld id="{5D84065D-F351-4B03-BD91-D8A6B8D4B362}" type="slidenum">
              <a:rPr lang="en-US" smtClean="0"/>
              <a:t>9</a:t>
            </a:fld>
            <a:endParaRPr lang="en-US" dirty="0"/>
          </a:p>
        </p:txBody>
      </p:sp>
      <p:graphicFrame>
        <p:nvGraphicFramePr>
          <p:cNvPr id="6" name="表格 5">
            <a:extLst>
              <a:ext uri="{FF2B5EF4-FFF2-40B4-BE49-F238E27FC236}">
                <a16:creationId xmlns:a16="http://schemas.microsoft.com/office/drawing/2014/main" id="{67E8E159-A8C8-9A2F-095A-E0BDE4E516A9}"/>
              </a:ext>
            </a:extLst>
          </p:cNvPr>
          <p:cNvGraphicFramePr>
            <a:graphicFrameLocks noGrp="1"/>
          </p:cNvGraphicFramePr>
          <p:nvPr>
            <p:extLst>
              <p:ext uri="{D42A27DB-BD31-4B8C-83A1-F6EECF244321}">
                <p14:modId xmlns:p14="http://schemas.microsoft.com/office/powerpoint/2010/main" val="3114416306"/>
              </p:ext>
            </p:extLst>
          </p:nvPr>
        </p:nvGraphicFramePr>
        <p:xfrm>
          <a:off x="1128848" y="3931920"/>
          <a:ext cx="10086703" cy="2108200"/>
        </p:xfrm>
        <a:graphic>
          <a:graphicData uri="http://schemas.openxmlformats.org/drawingml/2006/table">
            <a:tbl>
              <a:tblPr firstRow="1" bandRow="1">
                <a:tableStyleId>{69CF1AB2-1976-4502-BF36-3FF5EA218861}</a:tableStyleId>
              </a:tblPr>
              <a:tblGrid>
                <a:gridCol w="1010840">
                  <a:extLst>
                    <a:ext uri="{9D8B030D-6E8A-4147-A177-3AD203B41FA5}">
                      <a16:colId xmlns:a16="http://schemas.microsoft.com/office/drawing/2014/main" val="891843469"/>
                    </a:ext>
                  </a:extLst>
                </a:gridCol>
                <a:gridCol w="2510210">
                  <a:extLst>
                    <a:ext uri="{9D8B030D-6E8A-4147-A177-3AD203B41FA5}">
                      <a16:colId xmlns:a16="http://schemas.microsoft.com/office/drawing/2014/main" val="3321092450"/>
                    </a:ext>
                  </a:extLst>
                </a:gridCol>
                <a:gridCol w="4497377">
                  <a:extLst>
                    <a:ext uri="{9D8B030D-6E8A-4147-A177-3AD203B41FA5}">
                      <a16:colId xmlns:a16="http://schemas.microsoft.com/office/drawing/2014/main" val="4080726770"/>
                    </a:ext>
                  </a:extLst>
                </a:gridCol>
                <a:gridCol w="2068276">
                  <a:extLst>
                    <a:ext uri="{9D8B030D-6E8A-4147-A177-3AD203B41FA5}">
                      <a16:colId xmlns:a16="http://schemas.microsoft.com/office/drawing/2014/main" val="2134106392"/>
                    </a:ext>
                  </a:extLst>
                </a:gridCol>
              </a:tblGrid>
              <a:tr h="370840">
                <a:tc>
                  <a:txBody>
                    <a:bodyPr/>
                    <a:lstStyle/>
                    <a:p>
                      <a:endParaRPr lang="zh-TW" alt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a:t>使用時機點</a:t>
                      </a:r>
                    </a:p>
                  </a:txBody>
                  <a:tcPr/>
                </a:tc>
                <a:tc>
                  <a:txBody>
                    <a:bodyPr/>
                    <a:lstStyle/>
                    <a:p>
                      <a:pPr algn="ctr"/>
                      <a:r>
                        <a:rPr lang="zh-TW" altLang="en-US" sz="1800" dirty="0"/>
                        <a:t>設定方式</a:t>
                      </a:r>
                      <a:endParaRPr lang="zh-TW" altLang="en-US" dirty="0"/>
                    </a:p>
                  </a:txBody>
                  <a:tcPr/>
                </a:tc>
                <a:tc>
                  <a:txBody>
                    <a:bodyPr/>
                    <a:lstStyle/>
                    <a:p>
                      <a:pPr algn="ctr"/>
                      <a:r>
                        <a:rPr lang="zh-TW" altLang="en-US" dirty="0"/>
                        <a:t>備註</a:t>
                      </a:r>
                    </a:p>
                  </a:txBody>
                  <a:tcPr/>
                </a:tc>
                <a:extLst>
                  <a:ext uri="{0D108BD9-81ED-4DB2-BD59-A6C34878D82A}">
                    <a16:rowId xmlns:a16="http://schemas.microsoft.com/office/drawing/2014/main" val="38011445"/>
                  </a:ext>
                </a:extLst>
              </a:tr>
              <a:tr h="7416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a:t>學生</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dirty="0"/>
                        <a:t>系上開放由學生自行尋找</a:t>
                      </a:r>
                      <a:r>
                        <a:rPr lang="zh-TW" altLang="en-US" sz="1800" dirty="0"/>
                        <a:t>實習輔導老師</a:t>
                      </a:r>
                      <a:endParaRPr lang="zh-TW" alt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dirty="0"/>
                        <a:t>1.</a:t>
                      </a:r>
                      <a:r>
                        <a:rPr lang="zh-TW" altLang="en-US" dirty="0"/>
                        <a:t>學生註冊時填寫</a:t>
                      </a:r>
                      <a:endParaRPr lang="en-US" altLang="zh-TW"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t>如資料庫沒有該實習輔導老師資料時，媒合成功後由系辦於後台設定</a:t>
                      </a:r>
                    </a:p>
                  </a:txBody>
                  <a:tcPr anchor="ctr"/>
                </a:tc>
                <a:tc rowSpan="2">
                  <a:txBody>
                    <a:bodyPr/>
                    <a:lstStyle/>
                    <a:p>
                      <a:pPr algn="l"/>
                      <a:r>
                        <a:rPr lang="en-US" altLang="zh-TW" dirty="0"/>
                        <a:t>1.</a:t>
                      </a:r>
                      <a:r>
                        <a:rPr lang="zh-TW" altLang="en-US" dirty="0"/>
                        <a:t>如設定錯誤，皆可委由系承辦更新實習輔導老師。</a:t>
                      </a:r>
                      <a:endParaRPr lang="en-US" altLang="zh-TW" dirty="0"/>
                    </a:p>
                    <a:p>
                      <a:pPr algn="l"/>
                      <a:r>
                        <a:rPr lang="en-US" altLang="zh-TW" dirty="0"/>
                        <a:t>2.</a:t>
                      </a:r>
                      <a:r>
                        <a:rPr lang="zh-TW" altLang="en-US" dirty="0"/>
                        <a:t>經指派後，老師才能看到實習專區的學生資料。</a:t>
                      </a:r>
                    </a:p>
                  </a:txBody>
                  <a:tcPr anchor="ctr"/>
                </a:tc>
                <a:extLst>
                  <a:ext uri="{0D108BD9-81ED-4DB2-BD59-A6C34878D82A}">
                    <a16:rowId xmlns:a16="http://schemas.microsoft.com/office/drawing/2014/main" val="382770747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a:t>系承辦</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dirty="0"/>
                        <a:t>系上統一指派</a:t>
                      </a:r>
                      <a:r>
                        <a:rPr lang="zh-TW" altLang="en-US" sz="1800" dirty="0"/>
                        <a:t>實習輔導老師</a:t>
                      </a:r>
                      <a:endParaRPr lang="zh-TW" altLang="en-US" dirty="0"/>
                    </a:p>
                  </a:txBody>
                  <a:tcPr anchor="ctr"/>
                </a:tc>
                <a:tc>
                  <a:txBody>
                    <a:bodyPr/>
                    <a:lstStyle/>
                    <a:p>
                      <a:pPr algn="l"/>
                      <a:r>
                        <a:rPr lang="zh-TW" altLang="en-US" dirty="0"/>
                        <a:t>媒合成功後由系辦於後台設定</a:t>
                      </a:r>
                    </a:p>
                  </a:txBody>
                  <a:tcPr anchor="ctr"/>
                </a:tc>
                <a:tc vMerge="1">
                  <a:txBody>
                    <a:bodyPr/>
                    <a:lstStyle/>
                    <a:p>
                      <a:endParaRPr dirty="0"/>
                    </a:p>
                  </a:txBody>
                  <a:tcPr anchor="ctr"/>
                </a:tc>
                <a:extLst>
                  <a:ext uri="{0D108BD9-81ED-4DB2-BD59-A6C34878D82A}">
                    <a16:rowId xmlns:a16="http://schemas.microsoft.com/office/drawing/2014/main" val="2505462663"/>
                  </a:ext>
                </a:extLst>
              </a:tr>
            </a:tbl>
          </a:graphicData>
        </a:graphic>
      </p:graphicFrame>
    </p:spTree>
    <p:extLst>
      <p:ext uri="{BB962C8B-B14F-4D97-AF65-F5344CB8AC3E}">
        <p14:creationId xmlns:p14="http://schemas.microsoft.com/office/powerpoint/2010/main" val="449194039"/>
      </p:ext>
    </p:extLst>
  </p:cSld>
  <p:clrMapOvr>
    <a:masterClrMapping/>
  </p:clrMapOvr>
</p:sld>
</file>

<file path=ppt/theme/theme1.xml><?xml version="1.0" encoding="utf-8"?>
<a:theme xmlns:a="http://schemas.openxmlformats.org/drawingml/2006/main" name="Crop">
  <a:themeElements>
    <a:clrScheme name="黃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裁剪</Template>
  <TotalTime>1983</TotalTime>
  <Words>1898</Words>
  <Application>Microsoft Office PowerPoint</Application>
  <PresentationFormat>寬螢幕</PresentationFormat>
  <Paragraphs>196</Paragraphs>
  <Slides>21</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21</vt:i4>
      </vt:variant>
    </vt:vector>
  </HeadingPairs>
  <TitlesOfParts>
    <vt:vector size="29" baseType="lpstr">
      <vt:lpstr>微軟正黑體</vt:lpstr>
      <vt:lpstr>新細明體</vt:lpstr>
      <vt:lpstr>Arial</vt:lpstr>
      <vt:lpstr>Arial Rounded MT Bold</vt:lpstr>
      <vt:lpstr>Calibri</vt:lpstr>
      <vt:lpstr>Franklin Gothic Book</vt:lpstr>
      <vt:lpstr>Times New Roman</vt:lpstr>
      <vt:lpstr>Crop</vt:lpstr>
      <vt:lpstr>DIAC實習歷程電子化</vt:lpstr>
      <vt:lpstr>PowerPoint 簡報</vt:lpstr>
      <vt:lpstr>為什麼要改成線上平台?如何使用?</vt:lpstr>
      <vt:lpstr>實習歷程電子化(前台) </vt:lpstr>
      <vt:lpstr>前台：會員註冊</vt:lpstr>
      <vt:lpstr>會員註冊審核:無論是否通過審核，申請帳號都會收到通知信。</vt:lpstr>
      <vt:lpstr>前台：學生、教師、廠商登入</vt:lpstr>
      <vt:lpstr>媒合架構</vt:lpstr>
      <vt:lpstr>媒合流程步驟</vt:lpstr>
      <vt:lpstr>教育部【實習機構查詢系統】 </vt:lpstr>
      <vt:lpstr>電子化表單【實習前】</vt:lpstr>
      <vt:lpstr>電子化表單【實習中】</vt:lpstr>
      <vt:lpstr>電子化表單【實習後】</vt:lpstr>
      <vt:lpstr>媒合成功 4.實習輔導老師介面</vt:lpstr>
      <vt:lpstr>媒合成功 4.實習輔導老師介面：學生個別實習計畫</vt:lpstr>
      <vt:lpstr>媒合成功 4.實習輔導老師介面：學生個別實習計畫</vt:lpstr>
      <vt:lpstr>Q&amp;A</vt:lpstr>
      <vt:lpstr>Q&amp;A</vt:lpstr>
      <vt:lpstr>Q&amp;A</vt:lpstr>
      <vt:lpstr>Q&amp;A</vt:lpstr>
      <vt:lpstr>如有操作疑問或使用異常，歡迎洽詢實習組，謝謝大家。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DIAC實習歷程電子化</dc:title>
  <dc:creator>user</dc:creator>
  <cp:lastModifiedBy>user</cp:lastModifiedBy>
  <cp:revision>336</cp:revision>
  <cp:lastPrinted>2025-11-18T07:08:24Z</cp:lastPrinted>
  <dcterms:created xsi:type="dcterms:W3CDTF">2025-11-07T07:32:32Z</dcterms:created>
  <dcterms:modified xsi:type="dcterms:W3CDTF">2025-11-25T01:04:49Z</dcterms:modified>
</cp:coreProperties>
</file>