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258" r:id="rId4"/>
    <p:sldId id="257" r:id="rId5"/>
    <p:sldId id="261" r:id="rId6"/>
    <p:sldId id="259" r:id="rId7"/>
    <p:sldId id="262" r:id="rId8"/>
    <p:sldId id="290" r:id="rId9"/>
    <p:sldId id="275" r:id="rId10"/>
    <p:sldId id="276" r:id="rId11"/>
    <p:sldId id="277" r:id="rId12"/>
    <p:sldId id="280" r:id="rId13"/>
    <p:sldId id="299" r:id="rId14"/>
    <p:sldId id="300" r:id="rId15"/>
    <p:sldId id="301" r:id="rId16"/>
    <p:sldId id="284" r:id="rId17"/>
    <p:sldId id="294" r:id="rId18"/>
    <p:sldId id="302" r:id="rId19"/>
    <p:sldId id="305" r:id="rId20"/>
    <p:sldId id="307" r:id="rId21"/>
    <p:sldId id="310" r:id="rId22"/>
    <p:sldId id="308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C實習歷程電子化介紹" id="{BB210704-FD53-4619-B347-440BB8B3A6B4}">
          <p14:sldIdLst>
            <p14:sldId id="256"/>
            <p14:sldId id="309"/>
            <p14:sldId id="258"/>
            <p14:sldId id="257"/>
            <p14:sldId id="261"/>
            <p14:sldId id="259"/>
            <p14:sldId id="262"/>
            <p14:sldId id="290"/>
          </p14:sldIdLst>
        </p14:section>
        <p14:section name="進入媒合流程" id="{389DB3BD-783D-4C92-8ECB-CB435416ED8D}">
          <p14:sldIdLst>
            <p14:sldId id="275"/>
            <p14:sldId id="276"/>
            <p14:sldId id="277"/>
            <p14:sldId id="280"/>
          </p14:sldIdLst>
        </p14:section>
        <p14:section name="媒合成功，電子化表單" id="{AC0633BA-3DA5-4E7A-9B41-EF8C18FA04CB}">
          <p14:sldIdLst>
            <p14:sldId id="299"/>
            <p14:sldId id="300"/>
            <p14:sldId id="301"/>
            <p14:sldId id="284"/>
            <p14:sldId id="294"/>
          </p14:sldIdLst>
        </p14:section>
        <p14:section name="Q&amp;A" id="{29727716-A52D-42D9-A5F6-EB834531AA6E}">
          <p14:sldIdLst>
            <p14:sldId id="302"/>
            <p14:sldId id="305"/>
            <p14:sldId id="307"/>
            <p14:sldId id="310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4B4B"/>
    <a:srgbClr val="0099FF"/>
    <a:srgbClr val="33CC33"/>
    <a:srgbClr val="E93BFB"/>
    <a:srgbClr val="00FF00"/>
    <a:srgbClr val="009999"/>
    <a:srgbClr val="A8085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2FC41-B938-4333-93F0-2596AFD280A4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CBD18BEB-7CED-4508-8D16-0E6F7474CB6F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2"/>
              </a:solidFill>
            </a:rPr>
            <a:t>        </a:t>
          </a:r>
          <a:r>
            <a:rPr lang="zh-TW" altLang="en-US" dirty="0">
              <a:solidFill>
                <a:schemeClr val="tx2"/>
              </a:solidFill>
              <a:latin typeface="Arial Rounded MT Bold" panose="020F0704030504030204" pitchFamily="34" charset="0"/>
            </a:rPr>
            <a:t>實習歷程電子化介紹</a:t>
          </a:r>
        </a:p>
      </dgm:t>
    </dgm:pt>
    <dgm:pt modelId="{797846CE-86D2-4CFC-9477-A4E9B62AE40C}" type="parTrans" cxnId="{B2EA109B-181B-4D96-B7B5-7B5E64C9F38A}">
      <dgm:prSet/>
      <dgm:spPr/>
      <dgm:t>
        <a:bodyPr/>
        <a:lstStyle/>
        <a:p>
          <a:endParaRPr lang="zh-TW" altLang="en-US"/>
        </a:p>
      </dgm:t>
    </dgm:pt>
    <dgm:pt modelId="{254F028F-9C95-4664-A899-E09990C5ECB4}" type="sibTrans" cxnId="{B2EA109B-181B-4D96-B7B5-7B5E64C9F38A}">
      <dgm:prSet/>
      <dgm:spPr/>
      <dgm:t>
        <a:bodyPr/>
        <a:lstStyle/>
        <a:p>
          <a:endParaRPr lang="zh-TW" altLang="en-US"/>
        </a:p>
      </dgm:t>
    </dgm:pt>
    <dgm:pt modelId="{E429C854-BE41-47B0-AF21-E2A117E281B2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2"/>
              </a:solidFill>
            </a:rPr>
            <a:t>    </a:t>
          </a:r>
          <a:r>
            <a:rPr lang="zh-TW" altLang="en-US" dirty="0">
              <a:solidFill>
                <a:schemeClr val="tx2"/>
              </a:solidFill>
              <a:latin typeface="Arial Rounded MT Bold" panose="020F0704030504030204" pitchFamily="34" charset="0"/>
            </a:rPr>
            <a:t>媒合流程</a:t>
          </a:r>
        </a:p>
      </dgm:t>
    </dgm:pt>
    <dgm:pt modelId="{B61746E8-92EA-4F15-92B8-0D16B5478B85}" type="parTrans" cxnId="{0C1CB8B4-1455-40DE-BA71-AE13680AE85B}">
      <dgm:prSet/>
      <dgm:spPr/>
      <dgm:t>
        <a:bodyPr/>
        <a:lstStyle/>
        <a:p>
          <a:endParaRPr lang="zh-TW" altLang="en-US"/>
        </a:p>
      </dgm:t>
    </dgm:pt>
    <dgm:pt modelId="{1DA94935-A1A8-441E-A992-503B2E0E9109}" type="sibTrans" cxnId="{0C1CB8B4-1455-40DE-BA71-AE13680AE85B}">
      <dgm:prSet/>
      <dgm:spPr/>
      <dgm:t>
        <a:bodyPr/>
        <a:lstStyle/>
        <a:p>
          <a:endParaRPr lang="zh-TW" altLang="en-US"/>
        </a:p>
      </dgm:t>
    </dgm:pt>
    <dgm:pt modelId="{304CE914-122A-4B0B-85CC-FCDF3A83C707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2"/>
              </a:solidFill>
            </a:rPr>
            <a:t>    </a:t>
          </a:r>
          <a:r>
            <a:rPr lang="zh-TW" altLang="en-US" dirty="0">
              <a:solidFill>
                <a:schemeClr val="tx2"/>
              </a:solidFill>
              <a:latin typeface="Arial Rounded MT Bold" panose="020F0704030504030204" pitchFamily="34" charset="0"/>
            </a:rPr>
            <a:t>媒合成功，電子化表單</a:t>
          </a:r>
        </a:p>
      </dgm:t>
    </dgm:pt>
    <dgm:pt modelId="{5BFBC18C-6282-4ADF-BCED-943B24D69066}" type="parTrans" cxnId="{3AB468C8-1CE4-42F3-8B71-1BF0181422BA}">
      <dgm:prSet/>
      <dgm:spPr/>
      <dgm:t>
        <a:bodyPr/>
        <a:lstStyle/>
        <a:p>
          <a:endParaRPr lang="zh-TW" altLang="en-US"/>
        </a:p>
      </dgm:t>
    </dgm:pt>
    <dgm:pt modelId="{F65E9A9A-DCBD-4D30-83CE-D37B0C969573}" type="sibTrans" cxnId="{3AB468C8-1CE4-42F3-8B71-1BF0181422BA}">
      <dgm:prSet/>
      <dgm:spPr/>
      <dgm:t>
        <a:bodyPr/>
        <a:lstStyle/>
        <a:p>
          <a:endParaRPr lang="zh-TW" altLang="en-US"/>
        </a:p>
      </dgm:t>
    </dgm:pt>
    <dgm:pt modelId="{054DF61E-0B80-4C4D-AD35-05A5BD5369F1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2"/>
              </a:solidFill>
            </a:rPr>
            <a:t>        </a:t>
          </a:r>
          <a:r>
            <a:rPr lang="en-US" altLang="zh-TW" dirty="0">
              <a:solidFill>
                <a:schemeClr val="tx2"/>
              </a:solidFill>
              <a:latin typeface="Arial Rounded MT Bold" panose="020F0704030504030204" pitchFamily="34" charset="0"/>
            </a:rPr>
            <a:t>Q&amp;A</a:t>
          </a:r>
          <a:endParaRPr lang="zh-TW" altLang="en-US" dirty="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3A443D6E-ABFA-440E-B7C7-E1462A843CBD}" type="parTrans" cxnId="{316B6343-A1C4-4ED0-AC34-8769568C357B}">
      <dgm:prSet/>
      <dgm:spPr/>
      <dgm:t>
        <a:bodyPr/>
        <a:lstStyle/>
        <a:p>
          <a:endParaRPr lang="zh-TW" altLang="en-US"/>
        </a:p>
      </dgm:t>
    </dgm:pt>
    <dgm:pt modelId="{41574A88-C3FA-4592-AD9B-F71922A1FB19}" type="sibTrans" cxnId="{316B6343-A1C4-4ED0-AC34-8769568C357B}">
      <dgm:prSet/>
      <dgm:spPr/>
      <dgm:t>
        <a:bodyPr/>
        <a:lstStyle/>
        <a:p>
          <a:endParaRPr lang="zh-TW" altLang="en-US"/>
        </a:p>
      </dgm:t>
    </dgm:pt>
    <dgm:pt modelId="{09229064-611C-4997-8FD0-19AAF5509893}" type="pres">
      <dgm:prSet presAssocID="{9002FC41-B938-4333-93F0-2596AFD280A4}" presName="Name0" presStyleCnt="0">
        <dgm:presLayoutVars>
          <dgm:chMax val="7"/>
          <dgm:chPref val="7"/>
          <dgm:dir/>
        </dgm:presLayoutVars>
      </dgm:prSet>
      <dgm:spPr/>
    </dgm:pt>
    <dgm:pt modelId="{FCF3A5B5-F99D-4187-A50C-A5DF86CDA97C}" type="pres">
      <dgm:prSet presAssocID="{9002FC41-B938-4333-93F0-2596AFD280A4}" presName="Name1" presStyleCnt="0"/>
      <dgm:spPr/>
    </dgm:pt>
    <dgm:pt modelId="{BFDBA41E-3E18-4A23-A990-CD1314B048CB}" type="pres">
      <dgm:prSet presAssocID="{9002FC41-B938-4333-93F0-2596AFD280A4}" presName="cycle" presStyleCnt="0"/>
      <dgm:spPr/>
    </dgm:pt>
    <dgm:pt modelId="{A8AE58D1-2806-49CD-B8E0-9A34CACF0862}" type="pres">
      <dgm:prSet presAssocID="{9002FC41-B938-4333-93F0-2596AFD280A4}" presName="srcNode" presStyleLbl="node1" presStyleIdx="0" presStyleCnt="4"/>
      <dgm:spPr/>
    </dgm:pt>
    <dgm:pt modelId="{54C26225-9C81-44DD-B324-D3DE3A7449E2}" type="pres">
      <dgm:prSet presAssocID="{9002FC41-B938-4333-93F0-2596AFD280A4}" presName="conn" presStyleLbl="parChTrans1D2" presStyleIdx="0" presStyleCnt="1"/>
      <dgm:spPr/>
    </dgm:pt>
    <dgm:pt modelId="{3C4E4CB8-E80E-47D9-B0BA-19526CE6012B}" type="pres">
      <dgm:prSet presAssocID="{9002FC41-B938-4333-93F0-2596AFD280A4}" presName="extraNode" presStyleLbl="node1" presStyleIdx="0" presStyleCnt="4"/>
      <dgm:spPr/>
    </dgm:pt>
    <dgm:pt modelId="{B3C1C26E-F27F-41B4-B214-F695F3F55C91}" type="pres">
      <dgm:prSet presAssocID="{9002FC41-B938-4333-93F0-2596AFD280A4}" presName="dstNode" presStyleLbl="node1" presStyleIdx="0" presStyleCnt="4"/>
      <dgm:spPr/>
    </dgm:pt>
    <dgm:pt modelId="{FB41630E-CEFB-4F01-958F-F6E321628F19}" type="pres">
      <dgm:prSet presAssocID="{CBD18BEB-7CED-4508-8D16-0E6F7474CB6F}" presName="text_1" presStyleLbl="node1" presStyleIdx="0" presStyleCnt="4">
        <dgm:presLayoutVars>
          <dgm:bulletEnabled val="1"/>
        </dgm:presLayoutVars>
      </dgm:prSet>
      <dgm:spPr/>
    </dgm:pt>
    <dgm:pt modelId="{3BBAACA9-33B9-4908-9502-8ACA5D477F92}" type="pres">
      <dgm:prSet presAssocID="{CBD18BEB-7CED-4508-8D16-0E6F7474CB6F}" presName="accent_1" presStyleCnt="0"/>
      <dgm:spPr/>
    </dgm:pt>
    <dgm:pt modelId="{8AE44C9F-27CF-4FF2-BC07-B435F182EF78}" type="pres">
      <dgm:prSet presAssocID="{CBD18BEB-7CED-4508-8D16-0E6F7474CB6F}" presName="accentRepeatNode" presStyleLbl="solidFgAcc1" presStyleIdx="0" presStyleCnt="4" custScaleX="125221" custScaleY="125221" custLinFactNeighborX="15462" custLinFactNeighborY="-7576"/>
      <dgm:spPr/>
    </dgm:pt>
    <dgm:pt modelId="{154D1579-9F59-42A8-87CA-766712B21FF9}" type="pres">
      <dgm:prSet presAssocID="{E429C854-BE41-47B0-AF21-E2A117E281B2}" presName="text_2" presStyleLbl="node1" presStyleIdx="1" presStyleCnt="4">
        <dgm:presLayoutVars>
          <dgm:bulletEnabled val="1"/>
        </dgm:presLayoutVars>
      </dgm:prSet>
      <dgm:spPr/>
    </dgm:pt>
    <dgm:pt modelId="{0868A186-1D1B-4D8A-8579-AF62A3033066}" type="pres">
      <dgm:prSet presAssocID="{E429C854-BE41-47B0-AF21-E2A117E281B2}" presName="accent_2" presStyleCnt="0"/>
      <dgm:spPr/>
    </dgm:pt>
    <dgm:pt modelId="{385EE1E5-5552-47C8-9D6C-7D0A1EDF614C}" type="pres">
      <dgm:prSet presAssocID="{E429C854-BE41-47B0-AF21-E2A117E281B2}" presName="accentRepeatNode" presStyleLbl="solidFgAcc1" presStyleIdx="1" presStyleCnt="4" custScaleX="125221" custScaleY="125221" custLinFactNeighborX="-3252" custLinFactNeighborY="-4615"/>
      <dgm:spPr/>
    </dgm:pt>
    <dgm:pt modelId="{DC784866-A40C-486A-91D2-5E98D76195F4}" type="pres">
      <dgm:prSet presAssocID="{304CE914-122A-4B0B-85CC-FCDF3A83C707}" presName="text_3" presStyleLbl="node1" presStyleIdx="2" presStyleCnt="4">
        <dgm:presLayoutVars>
          <dgm:bulletEnabled val="1"/>
        </dgm:presLayoutVars>
      </dgm:prSet>
      <dgm:spPr/>
    </dgm:pt>
    <dgm:pt modelId="{477057FF-85E8-49CB-A393-F0917EABA361}" type="pres">
      <dgm:prSet presAssocID="{304CE914-122A-4B0B-85CC-FCDF3A83C707}" presName="accent_3" presStyleCnt="0"/>
      <dgm:spPr/>
    </dgm:pt>
    <dgm:pt modelId="{A756F818-7710-417C-B786-D39566E264B3}" type="pres">
      <dgm:prSet presAssocID="{304CE914-122A-4B0B-85CC-FCDF3A83C707}" presName="accentRepeatNode" presStyleLbl="solidFgAcc1" presStyleIdx="2" presStyleCnt="4" custScaleX="125221" custScaleY="125221" custLinFactNeighborX="7630" custLinFactNeighborY="758"/>
      <dgm:spPr/>
    </dgm:pt>
    <dgm:pt modelId="{673FF5DA-9A93-4C3C-AA14-42469AF707B8}" type="pres">
      <dgm:prSet presAssocID="{054DF61E-0B80-4C4D-AD35-05A5BD5369F1}" presName="text_4" presStyleLbl="node1" presStyleIdx="3" presStyleCnt="4">
        <dgm:presLayoutVars>
          <dgm:bulletEnabled val="1"/>
        </dgm:presLayoutVars>
      </dgm:prSet>
      <dgm:spPr/>
    </dgm:pt>
    <dgm:pt modelId="{4E1DCCBB-7180-441C-A4BF-CF21A22185A2}" type="pres">
      <dgm:prSet presAssocID="{054DF61E-0B80-4C4D-AD35-05A5BD5369F1}" presName="accent_4" presStyleCnt="0"/>
      <dgm:spPr/>
    </dgm:pt>
    <dgm:pt modelId="{C6F8295E-6B8D-45C2-937C-CD7F2F26E70A}" type="pres">
      <dgm:prSet presAssocID="{054DF61E-0B80-4C4D-AD35-05A5BD5369F1}" presName="accentRepeatNode" presStyleLbl="solidFgAcc1" presStyleIdx="3" presStyleCnt="4" custScaleX="125221" custScaleY="125221" custLinFactNeighborX="21721" custLinFactNeighborY="1988"/>
      <dgm:spPr/>
    </dgm:pt>
  </dgm:ptLst>
  <dgm:cxnLst>
    <dgm:cxn modelId="{308B8620-0097-4D23-8976-04992392FF02}" type="presOf" srcId="{CBD18BEB-7CED-4508-8D16-0E6F7474CB6F}" destId="{FB41630E-CEFB-4F01-958F-F6E321628F19}" srcOrd="0" destOrd="0" presId="urn:microsoft.com/office/officeart/2008/layout/VerticalCurvedList"/>
    <dgm:cxn modelId="{F4B5B05C-853B-4851-85B4-AD587D2605F9}" type="presOf" srcId="{304CE914-122A-4B0B-85CC-FCDF3A83C707}" destId="{DC784866-A40C-486A-91D2-5E98D76195F4}" srcOrd="0" destOrd="0" presId="urn:microsoft.com/office/officeart/2008/layout/VerticalCurvedList"/>
    <dgm:cxn modelId="{316B6343-A1C4-4ED0-AC34-8769568C357B}" srcId="{9002FC41-B938-4333-93F0-2596AFD280A4}" destId="{054DF61E-0B80-4C4D-AD35-05A5BD5369F1}" srcOrd="3" destOrd="0" parTransId="{3A443D6E-ABFA-440E-B7C7-E1462A843CBD}" sibTransId="{41574A88-C3FA-4592-AD9B-F71922A1FB19}"/>
    <dgm:cxn modelId="{BE07F059-47D8-48E2-AC10-39124EDAE3E9}" type="presOf" srcId="{054DF61E-0B80-4C4D-AD35-05A5BD5369F1}" destId="{673FF5DA-9A93-4C3C-AA14-42469AF707B8}" srcOrd="0" destOrd="0" presId="urn:microsoft.com/office/officeart/2008/layout/VerticalCurvedList"/>
    <dgm:cxn modelId="{4923D07D-6AB3-4201-8733-D44DF8CE846C}" type="presOf" srcId="{9002FC41-B938-4333-93F0-2596AFD280A4}" destId="{09229064-611C-4997-8FD0-19AAF5509893}" srcOrd="0" destOrd="0" presId="urn:microsoft.com/office/officeart/2008/layout/VerticalCurvedList"/>
    <dgm:cxn modelId="{8677D591-1A2B-4F14-BCEF-206D6F3F971B}" type="presOf" srcId="{E429C854-BE41-47B0-AF21-E2A117E281B2}" destId="{154D1579-9F59-42A8-87CA-766712B21FF9}" srcOrd="0" destOrd="0" presId="urn:microsoft.com/office/officeart/2008/layout/VerticalCurvedList"/>
    <dgm:cxn modelId="{B2EA109B-181B-4D96-B7B5-7B5E64C9F38A}" srcId="{9002FC41-B938-4333-93F0-2596AFD280A4}" destId="{CBD18BEB-7CED-4508-8D16-0E6F7474CB6F}" srcOrd="0" destOrd="0" parTransId="{797846CE-86D2-4CFC-9477-A4E9B62AE40C}" sibTransId="{254F028F-9C95-4664-A899-E09990C5ECB4}"/>
    <dgm:cxn modelId="{0C1CB8B4-1455-40DE-BA71-AE13680AE85B}" srcId="{9002FC41-B938-4333-93F0-2596AFD280A4}" destId="{E429C854-BE41-47B0-AF21-E2A117E281B2}" srcOrd="1" destOrd="0" parTransId="{B61746E8-92EA-4F15-92B8-0D16B5478B85}" sibTransId="{1DA94935-A1A8-441E-A992-503B2E0E9109}"/>
    <dgm:cxn modelId="{3AB468C8-1CE4-42F3-8B71-1BF0181422BA}" srcId="{9002FC41-B938-4333-93F0-2596AFD280A4}" destId="{304CE914-122A-4B0B-85CC-FCDF3A83C707}" srcOrd="2" destOrd="0" parTransId="{5BFBC18C-6282-4ADF-BCED-943B24D69066}" sibTransId="{F65E9A9A-DCBD-4D30-83CE-D37B0C969573}"/>
    <dgm:cxn modelId="{C47303EA-B3AB-4B52-AEBE-45C773BF241B}" type="presOf" srcId="{254F028F-9C95-4664-A899-E09990C5ECB4}" destId="{54C26225-9C81-44DD-B324-D3DE3A7449E2}" srcOrd="0" destOrd="0" presId="urn:microsoft.com/office/officeart/2008/layout/VerticalCurvedList"/>
    <dgm:cxn modelId="{7DBD69F8-E15B-48C3-9129-369172C683DA}" type="presParOf" srcId="{09229064-611C-4997-8FD0-19AAF5509893}" destId="{FCF3A5B5-F99D-4187-A50C-A5DF86CDA97C}" srcOrd="0" destOrd="0" presId="urn:microsoft.com/office/officeart/2008/layout/VerticalCurvedList"/>
    <dgm:cxn modelId="{1B87A7C1-FA33-4322-A0A4-8C460E8CEA77}" type="presParOf" srcId="{FCF3A5B5-F99D-4187-A50C-A5DF86CDA97C}" destId="{BFDBA41E-3E18-4A23-A990-CD1314B048CB}" srcOrd="0" destOrd="0" presId="urn:microsoft.com/office/officeart/2008/layout/VerticalCurvedList"/>
    <dgm:cxn modelId="{95CCB15A-1248-4713-B245-E3E258B32CB4}" type="presParOf" srcId="{BFDBA41E-3E18-4A23-A990-CD1314B048CB}" destId="{A8AE58D1-2806-49CD-B8E0-9A34CACF0862}" srcOrd="0" destOrd="0" presId="urn:microsoft.com/office/officeart/2008/layout/VerticalCurvedList"/>
    <dgm:cxn modelId="{5D8EF1DF-4DBE-4F71-82DB-8092F02BFCF3}" type="presParOf" srcId="{BFDBA41E-3E18-4A23-A990-CD1314B048CB}" destId="{54C26225-9C81-44DD-B324-D3DE3A7449E2}" srcOrd="1" destOrd="0" presId="urn:microsoft.com/office/officeart/2008/layout/VerticalCurvedList"/>
    <dgm:cxn modelId="{2A465DCC-3DA1-4C09-A83D-0EC3E175E5F8}" type="presParOf" srcId="{BFDBA41E-3E18-4A23-A990-CD1314B048CB}" destId="{3C4E4CB8-E80E-47D9-B0BA-19526CE6012B}" srcOrd="2" destOrd="0" presId="urn:microsoft.com/office/officeart/2008/layout/VerticalCurvedList"/>
    <dgm:cxn modelId="{7D7FFBA5-A73E-4786-81D2-5579E0E1FFC7}" type="presParOf" srcId="{BFDBA41E-3E18-4A23-A990-CD1314B048CB}" destId="{B3C1C26E-F27F-41B4-B214-F695F3F55C91}" srcOrd="3" destOrd="0" presId="urn:microsoft.com/office/officeart/2008/layout/VerticalCurvedList"/>
    <dgm:cxn modelId="{874DA45F-A192-472C-80E5-172EE1A1C323}" type="presParOf" srcId="{FCF3A5B5-F99D-4187-A50C-A5DF86CDA97C}" destId="{FB41630E-CEFB-4F01-958F-F6E321628F19}" srcOrd="1" destOrd="0" presId="urn:microsoft.com/office/officeart/2008/layout/VerticalCurvedList"/>
    <dgm:cxn modelId="{F1935639-3512-4BFF-A46C-F9641CA25D35}" type="presParOf" srcId="{FCF3A5B5-F99D-4187-A50C-A5DF86CDA97C}" destId="{3BBAACA9-33B9-4908-9502-8ACA5D477F92}" srcOrd="2" destOrd="0" presId="urn:microsoft.com/office/officeart/2008/layout/VerticalCurvedList"/>
    <dgm:cxn modelId="{DB7B530A-5EFB-4B29-91A7-74E0EAA6B026}" type="presParOf" srcId="{3BBAACA9-33B9-4908-9502-8ACA5D477F92}" destId="{8AE44C9F-27CF-4FF2-BC07-B435F182EF78}" srcOrd="0" destOrd="0" presId="urn:microsoft.com/office/officeart/2008/layout/VerticalCurvedList"/>
    <dgm:cxn modelId="{E14F0472-D6AF-41AA-9A05-62D7507C7E5A}" type="presParOf" srcId="{FCF3A5B5-F99D-4187-A50C-A5DF86CDA97C}" destId="{154D1579-9F59-42A8-87CA-766712B21FF9}" srcOrd="3" destOrd="0" presId="urn:microsoft.com/office/officeart/2008/layout/VerticalCurvedList"/>
    <dgm:cxn modelId="{132EF0F0-85D1-446C-A603-59372E334133}" type="presParOf" srcId="{FCF3A5B5-F99D-4187-A50C-A5DF86CDA97C}" destId="{0868A186-1D1B-4D8A-8579-AF62A3033066}" srcOrd="4" destOrd="0" presId="urn:microsoft.com/office/officeart/2008/layout/VerticalCurvedList"/>
    <dgm:cxn modelId="{2A8FD56C-C77D-43D4-8EA1-8E1DB14A85E6}" type="presParOf" srcId="{0868A186-1D1B-4D8A-8579-AF62A3033066}" destId="{385EE1E5-5552-47C8-9D6C-7D0A1EDF614C}" srcOrd="0" destOrd="0" presId="urn:microsoft.com/office/officeart/2008/layout/VerticalCurvedList"/>
    <dgm:cxn modelId="{7EC332A5-2B30-4C06-91E8-3274713CFFB7}" type="presParOf" srcId="{FCF3A5B5-F99D-4187-A50C-A5DF86CDA97C}" destId="{DC784866-A40C-486A-91D2-5E98D76195F4}" srcOrd="5" destOrd="0" presId="urn:microsoft.com/office/officeart/2008/layout/VerticalCurvedList"/>
    <dgm:cxn modelId="{4D78D36E-5267-4108-A296-DDF2420CB8D6}" type="presParOf" srcId="{FCF3A5B5-F99D-4187-A50C-A5DF86CDA97C}" destId="{477057FF-85E8-49CB-A393-F0917EABA361}" srcOrd="6" destOrd="0" presId="urn:microsoft.com/office/officeart/2008/layout/VerticalCurvedList"/>
    <dgm:cxn modelId="{B52A0D39-F8B8-48D0-B131-83AA6A4B1ABC}" type="presParOf" srcId="{477057FF-85E8-49CB-A393-F0917EABA361}" destId="{A756F818-7710-417C-B786-D39566E264B3}" srcOrd="0" destOrd="0" presId="urn:microsoft.com/office/officeart/2008/layout/VerticalCurvedList"/>
    <dgm:cxn modelId="{6B22AF8D-8C33-448C-BAF9-9F0512CF9870}" type="presParOf" srcId="{FCF3A5B5-F99D-4187-A50C-A5DF86CDA97C}" destId="{673FF5DA-9A93-4C3C-AA14-42469AF707B8}" srcOrd="7" destOrd="0" presId="urn:microsoft.com/office/officeart/2008/layout/VerticalCurvedList"/>
    <dgm:cxn modelId="{25BC98E1-8EE8-4A7F-B5AC-0E5C8DDA8702}" type="presParOf" srcId="{FCF3A5B5-F99D-4187-A50C-A5DF86CDA97C}" destId="{4E1DCCBB-7180-441C-A4BF-CF21A22185A2}" srcOrd="8" destOrd="0" presId="urn:microsoft.com/office/officeart/2008/layout/VerticalCurvedList"/>
    <dgm:cxn modelId="{C9FF7DC2-B310-4672-822F-AE127B503054}" type="presParOf" srcId="{4E1DCCBB-7180-441C-A4BF-CF21A22185A2}" destId="{C6F8295E-6B8D-45C2-937C-CD7F2F26E7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26225-9C81-44DD-B324-D3DE3A7449E2}">
      <dsp:nvSpPr>
        <dsp:cNvPr id="0" name=""/>
        <dsp:cNvSpPr/>
      </dsp:nvSpPr>
      <dsp:spPr>
        <a:xfrm>
          <a:off x="-7093865" y="-1095165"/>
          <a:ext cx="8526174" cy="8526174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34925" cap="flat" cmpd="sng" algn="in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1630E-CEFB-4F01-958F-F6E321628F19}">
      <dsp:nvSpPr>
        <dsp:cNvPr id="0" name=""/>
        <dsp:cNvSpPr/>
      </dsp:nvSpPr>
      <dsp:spPr>
        <a:xfrm>
          <a:off x="783110" y="487099"/>
          <a:ext cx="8006785" cy="97470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>
              <a:solidFill>
                <a:schemeClr val="tx2"/>
              </a:solidFill>
            </a:rPr>
            <a:t>        </a:t>
          </a:r>
          <a:r>
            <a:rPr lang="zh-TW" altLang="en-US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實習歷程電子化介紹</a:t>
          </a:r>
        </a:p>
      </dsp:txBody>
      <dsp:txXfrm>
        <a:off x="783110" y="487099"/>
        <a:ext cx="8006785" cy="974706"/>
      </dsp:txXfrm>
    </dsp:sp>
    <dsp:sp modelId="{8AE44C9F-27CF-4FF2-BC07-B435F182EF78}">
      <dsp:nvSpPr>
        <dsp:cNvPr id="0" name=""/>
        <dsp:cNvSpPr/>
      </dsp:nvSpPr>
      <dsp:spPr>
        <a:xfrm>
          <a:off x="208661" y="119312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4D1579-9F59-42A8-87CA-766712B21FF9}">
      <dsp:nvSpPr>
        <dsp:cNvPr id="0" name=""/>
        <dsp:cNvSpPr/>
      </dsp:nvSpPr>
      <dsp:spPr>
        <a:xfrm>
          <a:off x="1341931" y="1949412"/>
          <a:ext cx="7447964" cy="9747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>
              <a:solidFill>
                <a:schemeClr val="tx2"/>
              </a:solidFill>
            </a:rPr>
            <a:t>    </a:t>
          </a:r>
          <a:r>
            <a:rPr lang="zh-TW" altLang="en-US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媒合流程</a:t>
          </a:r>
        </a:p>
      </dsp:txBody>
      <dsp:txXfrm>
        <a:off x="1341931" y="1949412"/>
        <a:ext cx="7447964" cy="974706"/>
      </dsp:txXfrm>
    </dsp:sp>
    <dsp:sp modelId="{385EE1E5-5552-47C8-9D6C-7D0A1EDF614C}">
      <dsp:nvSpPr>
        <dsp:cNvPr id="0" name=""/>
        <dsp:cNvSpPr/>
      </dsp:nvSpPr>
      <dsp:spPr>
        <a:xfrm>
          <a:off x="539474" y="1617701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784866-A40C-486A-91D2-5E98D76195F4}">
      <dsp:nvSpPr>
        <dsp:cNvPr id="0" name=""/>
        <dsp:cNvSpPr/>
      </dsp:nvSpPr>
      <dsp:spPr>
        <a:xfrm>
          <a:off x="1341931" y="3411725"/>
          <a:ext cx="7447964" cy="9747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>
              <a:solidFill>
                <a:schemeClr val="tx2"/>
              </a:solidFill>
            </a:rPr>
            <a:t>    </a:t>
          </a:r>
          <a:r>
            <a:rPr lang="zh-TW" altLang="en-US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媒合成功，電子化表單</a:t>
          </a:r>
        </a:p>
      </dsp:txBody>
      <dsp:txXfrm>
        <a:off x="1341931" y="3411725"/>
        <a:ext cx="7447964" cy="974706"/>
      </dsp:txXfrm>
    </dsp:sp>
    <dsp:sp modelId="{A756F818-7710-417C-B786-D39566E264B3}">
      <dsp:nvSpPr>
        <dsp:cNvPr id="0" name=""/>
        <dsp:cNvSpPr/>
      </dsp:nvSpPr>
      <dsp:spPr>
        <a:xfrm>
          <a:off x="672058" y="3145478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FF5DA-9A93-4C3C-AA14-42469AF707B8}">
      <dsp:nvSpPr>
        <dsp:cNvPr id="0" name=""/>
        <dsp:cNvSpPr/>
      </dsp:nvSpPr>
      <dsp:spPr>
        <a:xfrm>
          <a:off x="783110" y="4874038"/>
          <a:ext cx="8006785" cy="97470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>
              <a:solidFill>
                <a:schemeClr val="tx2"/>
              </a:solidFill>
            </a:rPr>
            <a:t>        </a:t>
          </a:r>
          <a:r>
            <a:rPr lang="en-US" altLang="zh-TW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Q&amp;A</a:t>
          </a:r>
          <a:endParaRPr lang="zh-TW" altLang="en-US" sz="3800" kern="1200" dirty="0">
            <a:solidFill>
              <a:schemeClr val="tx2"/>
            </a:solidFill>
            <a:latin typeface="Arial Rounded MT Bold" panose="020F0704030504030204" pitchFamily="34" charset="0"/>
          </a:endParaRPr>
        </a:p>
      </dsp:txBody>
      <dsp:txXfrm>
        <a:off x="783110" y="4874038"/>
        <a:ext cx="8006785" cy="974706"/>
      </dsp:txXfrm>
    </dsp:sp>
    <dsp:sp modelId="{C6F8295E-6B8D-45C2-937C-CD7F2F26E70A}">
      <dsp:nvSpPr>
        <dsp:cNvPr id="0" name=""/>
        <dsp:cNvSpPr/>
      </dsp:nvSpPr>
      <dsp:spPr>
        <a:xfrm>
          <a:off x="284919" y="4622777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B8D4-84DC-478A-A216-4816DB6680D6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B56A-4323-4E56-9E25-8AF7AD45E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366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3177-070D-4CD3-9812-C5A820A02E60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838E-A9EF-41CA-870B-209E09912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152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4D280C-4DF3-4CEB-AF55-94803FE893BB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609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7549-B81D-47C9-A6A8-60B72C72C239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DEC6-82EF-424A-8751-B5D299DC3E54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8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1929-0F98-4827-B5F5-5463A813EE5F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D6703-CB69-4A80-836B-878A0BD773EE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6056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EE8A-24A4-44BB-ACD0-67D4379B842D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F395-F088-4B2D-9BF5-65658D2FE145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6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F25F-474B-41C2-A36A-8F9E30EF413B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63D1-6AD6-46D3-87A5-47017240BCD3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4ED7DD-7565-44D0-869E-A3C5957E7C44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523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BD4C34-8399-44EB-B555-7A6068BCCA46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72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1705B0B-E12F-4907-95AE-9DC147A796F5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9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c.nfu.edu.tw/" TargetMode="External"/><Relationship Id="rId2" Type="http://schemas.openxmlformats.org/officeDocument/2006/relationships/hyperlink" Target="https://diacadmin.nfu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acadmin.nfu.edu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ac.nfu.edu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85461" y="1172992"/>
            <a:ext cx="8361229" cy="2098226"/>
          </a:xfrm>
        </p:spPr>
        <p:txBody>
          <a:bodyPr/>
          <a:lstStyle/>
          <a:p>
            <a:r>
              <a:rPr lang="en-US" altLang="zh-TW" sz="6600" dirty="0">
                <a:latin typeface="Arial Rounded MT Bold" panose="020F0704030504030204" pitchFamily="34" charset="0"/>
                <a:cs typeface="Arial" panose="020B0604020202020204" pitchFamily="34" charset="0"/>
              </a:rPr>
              <a:t>DIAC</a:t>
            </a:r>
            <a:r>
              <a:rPr lang="zh-TW" altLang="en-US" sz="6600" dirty="0">
                <a:latin typeface="Arial Rounded MT Bold" panose="020F0704030504030204" pitchFamily="34" charset="0"/>
                <a:cs typeface="Arial" panose="020B0604020202020204" pitchFamily="34" charset="0"/>
              </a:rPr>
              <a:t>實習歷程電子化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50238" y="3271218"/>
            <a:ext cx="6831673" cy="1086237"/>
          </a:xfrm>
        </p:spPr>
        <p:txBody>
          <a:bodyPr>
            <a:normAutofit lnSpcReduction="10000"/>
          </a:bodyPr>
          <a:lstStyle/>
          <a:p>
            <a:r>
              <a:rPr lang="zh-TW" alt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操作說明及</a:t>
            </a:r>
            <a:r>
              <a:rPr lang="en-US" altLang="zh-TW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Q&amp;A</a:t>
            </a:r>
            <a:endParaRPr lang="zh-TW" altLang="en-US" sz="6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23" y="3840587"/>
            <a:ext cx="1803154" cy="20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2356" t="24009" r="12949" b="8262"/>
          <a:stretch/>
        </p:blipFill>
        <p:spPr>
          <a:xfrm>
            <a:off x="1321661" y="2145574"/>
            <a:ext cx="9048484" cy="4615131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74785" y="278674"/>
            <a:ext cx="11217215" cy="1680641"/>
          </a:xfrm>
        </p:spPr>
        <p:txBody>
          <a:bodyPr>
            <a:noAutofit/>
          </a:bodyPr>
          <a:lstStyle/>
          <a:p>
            <a:r>
              <a:rPr lang="zh-TW" altLang="en-US" dirty="0"/>
              <a:t>如何開始呢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1.</a:t>
            </a:r>
            <a:r>
              <a:rPr lang="zh-TW" altLang="en-US" dirty="0"/>
              <a:t>可主動投遞履歷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2.</a:t>
            </a:r>
            <a:r>
              <a:rPr lang="zh-TW" altLang="en-US" dirty="0"/>
              <a:t>選擇</a:t>
            </a:r>
            <a:r>
              <a:rPr lang="en-US" altLang="zh-TW" dirty="0"/>
              <a:t>(</a:t>
            </a:r>
            <a:r>
              <a:rPr lang="zh-TW" altLang="en-US" dirty="0"/>
              <a:t>刊登中</a:t>
            </a:r>
            <a:r>
              <a:rPr lang="en-US" altLang="zh-TW" dirty="0"/>
              <a:t>)</a:t>
            </a:r>
            <a:r>
              <a:rPr lang="zh-TW" altLang="en-US" dirty="0"/>
              <a:t>，企業就能看到學生履歷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852636" y="4144991"/>
            <a:ext cx="6954973" cy="1154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想主動投遞，這裡看實習職缺</a:t>
            </a:r>
            <a:endParaRPr lang="en-US" altLang="zh-TW" sz="2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想得到更多機會，</a:t>
            </a:r>
            <a:r>
              <a:rPr lang="en-US" altLang="zh-TW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刊登</a:t>
            </a:r>
            <a:r>
              <a:rPr lang="en-US" altLang="zh-TW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履歷讓實習企業瀏覽你</a:t>
            </a:r>
            <a:r>
              <a:rPr lang="en-US" altLang="zh-TW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~</a:t>
            </a:r>
            <a:r>
              <a:rPr lang="zh-TW" altLang="en-US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 如果你很害羞，可以選擇</a:t>
            </a:r>
            <a:r>
              <a:rPr lang="en-US" altLang="zh-TW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不刊登</a:t>
            </a:r>
            <a:r>
              <a:rPr lang="en-US" altLang="zh-TW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200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98462" y="3702930"/>
            <a:ext cx="900664" cy="668774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C99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C2AC97-D6AB-342E-E912-2EECA5642C45}"/>
              </a:ext>
            </a:extLst>
          </p:cNvPr>
          <p:cNvSpPr/>
          <p:nvPr/>
        </p:nvSpPr>
        <p:spPr>
          <a:xfrm>
            <a:off x="1888712" y="2052836"/>
            <a:ext cx="963924" cy="42476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5721" y="150962"/>
            <a:ext cx="9601200" cy="1485900"/>
          </a:xfrm>
        </p:spPr>
        <p:txBody>
          <a:bodyPr/>
          <a:lstStyle/>
          <a:p>
            <a:r>
              <a:rPr lang="zh-TW" altLang="en-US" dirty="0"/>
              <a:t>媒合階段 </a:t>
            </a:r>
            <a:r>
              <a:rPr lang="en-US" altLang="zh-TW" dirty="0"/>
              <a:t>:【</a:t>
            </a:r>
            <a:r>
              <a:rPr lang="zh-TW" altLang="en-US" dirty="0"/>
              <a:t>學生</a:t>
            </a:r>
            <a:r>
              <a:rPr lang="en-US" altLang="zh-TW" dirty="0"/>
              <a:t>】</a:t>
            </a:r>
            <a:r>
              <a:rPr lang="zh-TW" altLang="en-US" dirty="0"/>
              <a:t>主動投遞履歷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541" t="15620" r="12136" b="19382"/>
          <a:stretch/>
        </p:blipFill>
        <p:spPr>
          <a:xfrm>
            <a:off x="861658" y="831116"/>
            <a:ext cx="9145965" cy="4381141"/>
          </a:xfrm>
          <a:prstGeom prst="rect">
            <a:avLst/>
          </a:prstGeom>
          <a:ln>
            <a:solidFill>
              <a:srgbClr val="CC9900"/>
            </a:solidFill>
          </a:ln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6527857" y="5505622"/>
            <a:ext cx="5603419" cy="1091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主動投遞：公司徵才列表→瀏覽實習職缺，有意願請點</a:t>
            </a:r>
            <a:r>
              <a:rPr lang="en-US" altLang="zh-TW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應徵</a:t>
            </a:r>
            <a:r>
              <a:rPr lang="en-US" altLang="zh-TW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→確認傳送內容正確    →確認送出→ </a:t>
            </a:r>
            <a:r>
              <a:rPr lang="en-US" altLang="zh-TW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OK</a:t>
            </a:r>
            <a:r>
              <a:rPr lang="zh-TW" altLang="en-US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，等待企業消息。</a:t>
            </a:r>
            <a:endParaRPr lang="en-US" altLang="zh-TW" dirty="0">
              <a:solidFill>
                <a:schemeClr val="accent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7851" y="1292670"/>
            <a:ext cx="963924" cy="42476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3699" y="2835680"/>
            <a:ext cx="571736" cy="39839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1503" y="1878148"/>
            <a:ext cx="3509093" cy="22794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19631" y="4461040"/>
            <a:ext cx="775895" cy="4543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2878" y="1320388"/>
            <a:ext cx="4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</a:p>
        </p:txBody>
      </p:sp>
      <p:sp>
        <p:nvSpPr>
          <p:cNvPr id="11" name="矩形 10"/>
          <p:cNvSpPr/>
          <p:nvPr/>
        </p:nvSpPr>
        <p:spPr>
          <a:xfrm>
            <a:off x="8678122" y="2804658"/>
            <a:ext cx="4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</a:p>
        </p:txBody>
      </p:sp>
      <p:sp>
        <p:nvSpPr>
          <p:cNvPr id="12" name="矩形 11"/>
          <p:cNvSpPr/>
          <p:nvPr/>
        </p:nvSpPr>
        <p:spPr>
          <a:xfrm>
            <a:off x="2863142" y="1910496"/>
            <a:ext cx="4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</a:p>
        </p:txBody>
      </p:sp>
      <p:sp>
        <p:nvSpPr>
          <p:cNvPr id="13" name="矩形 12"/>
          <p:cNvSpPr/>
          <p:nvPr/>
        </p:nvSpPr>
        <p:spPr>
          <a:xfrm>
            <a:off x="4502623" y="4500280"/>
            <a:ext cx="42342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l="35467" t="40570" r="35630" b="31479"/>
          <a:stretch/>
        </p:blipFill>
        <p:spPr>
          <a:xfrm>
            <a:off x="3450255" y="5258009"/>
            <a:ext cx="2941397" cy="159999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640180" y="6367145"/>
            <a:ext cx="561548" cy="44857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4604" y="6367145"/>
            <a:ext cx="4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</a:t>
            </a: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728" y="219456"/>
            <a:ext cx="11364272" cy="1776398"/>
          </a:xfrm>
        </p:spPr>
        <p:txBody>
          <a:bodyPr/>
          <a:lstStyle/>
          <a:p>
            <a:r>
              <a:rPr lang="zh-TW" altLang="en-US" sz="4000" dirty="0"/>
              <a:t>媒合階段 </a:t>
            </a:r>
            <a:r>
              <a:rPr lang="en-US" altLang="zh-TW" sz="4000" dirty="0"/>
              <a:t>:</a:t>
            </a:r>
            <a:r>
              <a:rPr lang="zh-TW" altLang="en-US" sz="4000" dirty="0"/>
              <a:t> 學生收到面試邀約</a:t>
            </a:r>
            <a:r>
              <a:rPr lang="en-US" altLang="zh-TW" sz="4000" dirty="0"/>
              <a:t>or</a:t>
            </a:r>
            <a:r>
              <a:rPr lang="zh-TW" altLang="en-US" sz="4000" dirty="0"/>
              <a:t>收到錄取通知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1015724"/>
            <a:ext cx="10858500" cy="5582873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003959" y="4500578"/>
            <a:ext cx="8591629" cy="177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99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媒合中：企業發送面試邀約，學生會看到</a:t>
            </a:r>
            <a:r>
              <a:rPr lang="en-US" altLang="zh-TW" dirty="0">
                <a:solidFill>
                  <a:srgbClr val="0099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dirty="0">
                <a:solidFill>
                  <a:srgbClr val="0099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通知</a:t>
            </a:r>
            <a:r>
              <a:rPr lang="en-US" altLang="zh-TW" dirty="0">
                <a:solidFill>
                  <a:srgbClr val="0099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dirty="0">
                <a:solidFill>
                  <a:srgbClr val="0099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裡面會有企業聯繫窗口資料；</a:t>
            </a:r>
            <a:r>
              <a:rPr lang="zh-TW" altLang="en-US" dirty="0">
                <a:solidFill>
                  <a:srgbClr val="FF4B4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若對該職缺無意願，可點</a:t>
            </a:r>
            <a:r>
              <a:rPr lang="en-US" altLang="zh-TW" dirty="0">
                <a:solidFill>
                  <a:srgbClr val="FF4B4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dirty="0">
                <a:solidFill>
                  <a:srgbClr val="FF4B4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婉拒</a:t>
            </a:r>
            <a:r>
              <a:rPr lang="en-US" altLang="zh-TW" dirty="0">
                <a:solidFill>
                  <a:srgbClr val="FF4B4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dirty="0">
                <a:solidFill>
                  <a:srgbClr val="FF4B4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輸入原因，即可婉拒。</a:t>
            </a:r>
            <a:endParaRPr lang="en-US" altLang="zh-TW" dirty="0">
              <a:solidFill>
                <a:srgbClr val="FF4B4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已錄取：企業發送錄取通知，學生會看到</a:t>
            </a:r>
            <a:r>
              <a:rPr lang="en-US" altLang="zh-TW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通知</a:t>
            </a:r>
            <a:r>
              <a:rPr lang="en-US" altLang="zh-TW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裡面會有企業聯繫窗口資料，點選綠框處</a:t>
            </a:r>
            <a:r>
              <a:rPr lang="en-US" altLang="zh-TW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實習專區</a:t>
            </a:r>
            <a:r>
              <a:rPr lang="en-US" altLang="zh-TW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，即可查看相關實習表單；</a:t>
            </a:r>
            <a:r>
              <a:rPr lang="zh-TW" altLang="en-US" dirty="0">
                <a:solidFill>
                  <a:srgbClr val="FF4B4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若對該職缺無意願，亦可婉拒。</a:t>
            </a:r>
            <a:endParaRPr lang="en-US" altLang="zh-TW" dirty="0">
              <a:solidFill>
                <a:srgbClr val="FF4B4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8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電子化表單</a:t>
            </a:r>
            <a:r>
              <a:rPr lang="en-US" altLang="zh-TW" dirty="0"/>
              <a:t>【</a:t>
            </a:r>
            <a:r>
              <a:rPr lang="zh-TW" altLang="en-US" dirty="0"/>
              <a:t>實習前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2C7EFC9-3396-1D13-DDE3-CD3BC4C89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06034"/>
              </p:ext>
            </p:extLst>
          </p:nvPr>
        </p:nvGraphicFramePr>
        <p:xfrm>
          <a:off x="2444261" y="1582615"/>
          <a:ext cx="7121771" cy="45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916">
                  <a:extLst>
                    <a:ext uri="{9D8B030D-6E8A-4147-A177-3AD203B41FA5}">
                      <a16:colId xmlns:a16="http://schemas.microsoft.com/office/drawing/2014/main" val="211306611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3113898863"/>
                    </a:ext>
                  </a:extLst>
                </a:gridCol>
                <a:gridCol w="1011115">
                  <a:extLst>
                    <a:ext uri="{9D8B030D-6E8A-4147-A177-3AD203B41FA5}">
                      <a16:colId xmlns:a16="http://schemas.microsoft.com/office/drawing/2014/main" val="2040999400"/>
                    </a:ext>
                  </a:extLst>
                </a:gridCol>
                <a:gridCol w="1015192">
                  <a:extLst>
                    <a:ext uri="{9D8B030D-6E8A-4147-A177-3AD203B41FA5}">
                      <a16:colId xmlns:a16="http://schemas.microsoft.com/office/drawing/2014/main" val="3669785395"/>
                    </a:ext>
                  </a:extLst>
                </a:gridCol>
                <a:gridCol w="1147717">
                  <a:extLst>
                    <a:ext uri="{9D8B030D-6E8A-4147-A177-3AD203B41FA5}">
                      <a16:colId xmlns:a16="http://schemas.microsoft.com/office/drawing/2014/main" val="696142934"/>
                    </a:ext>
                  </a:extLst>
                </a:gridCol>
              </a:tblGrid>
              <a:tr h="410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實習前表單填寫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教師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系辦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73189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個別實習計畫書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90095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家長同意書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259411"/>
                  </a:ext>
                </a:extLst>
              </a:tr>
              <a:tr h="662892">
                <a:tc>
                  <a:txBody>
                    <a:bodyPr/>
                    <a:lstStyle/>
                    <a:p>
                      <a:pPr algn="l"/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職場安全講習</a:t>
                      </a:r>
                      <a:endParaRPr lang="en-US" altLang="zh-TW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線上課程完成截圖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861582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實習機構評估表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33072"/>
                  </a:ext>
                </a:extLst>
              </a:tr>
              <a:tr h="465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校外實習機構基本資料表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140451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校外實習合約書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543583"/>
                  </a:ext>
                </a:extLst>
              </a:tr>
              <a:tr h="46000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校外實習意外險投保名單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414243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校外實習學生資料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66001"/>
                  </a:ext>
                </a:extLst>
              </a:tr>
              <a:tr h="662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各系所執行實習課程成果報告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504172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4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電子化表單</a:t>
            </a:r>
            <a:r>
              <a:rPr lang="en-US" altLang="zh-TW" dirty="0"/>
              <a:t>【</a:t>
            </a:r>
            <a:r>
              <a:rPr lang="zh-TW" altLang="en-US" dirty="0"/>
              <a:t>實習中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E3D18D3-1605-0CE2-DE90-0C0125C43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63019"/>
              </p:ext>
            </p:extLst>
          </p:nvPr>
        </p:nvGraphicFramePr>
        <p:xfrm>
          <a:off x="2540976" y="1608991"/>
          <a:ext cx="6734909" cy="4693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251">
                  <a:extLst>
                    <a:ext uri="{9D8B030D-6E8A-4147-A177-3AD203B41FA5}">
                      <a16:colId xmlns:a16="http://schemas.microsoft.com/office/drawing/2014/main" val="211306611"/>
                    </a:ext>
                  </a:extLst>
                </a:gridCol>
                <a:gridCol w="1200749">
                  <a:extLst>
                    <a:ext uri="{9D8B030D-6E8A-4147-A177-3AD203B41FA5}">
                      <a16:colId xmlns:a16="http://schemas.microsoft.com/office/drawing/2014/main" val="3113898863"/>
                    </a:ext>
                  </a:extLst>
                </a:gridCol>
                <a:gridCol w="965864">
                  <a:extLst>
                    <a:ext uri="{9D8B030D-6E8A-4147-A177-3AD203B41FA5}">
                      <a16:colId xmlns:a16="http://schemas.microsoft.com/office/drawing/2014/main" val="2040999400"/>
                    </a:ext>
                  </a:extLst>
                </a:gridCol>
                <a:gridCol w="1030874">
                  <a:extLst>
                    <a:ext uri="{9D8B030D-6E8A-4147-A177-3AD203B41FA5}">
                      <a16:colId xmlns:a16="http://schemas.microsoft.com/office/drawing/2014/main" val="3874552764"/>
                    </a:ext>
                  </a:extLst>
                </a:gridCol>
                <a:gridCol w="1051171">
                  <a:extLst>
                    <a:ext uri="{9D8B030D-6E8A-4147-A177-3AD203B41FA5}">
                      <a16:colId xmlns:a16="http://schemas.microsoft.com/office/drawing/2014/main" val="696142934"/>
                    </a:ext>
                  </a:extLst>
                </a:gridCol>
              </a:tblGrid>
              <a:tr h="4375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實習中表單填寫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教師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系辦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73189"/>
                  </a:ext>
                </a:extLst>
              </a:tr>
              <a:tr h="657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校外實習心得報告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期末考前須填寫完成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90095"/>
                  </a:ext>
                </a:extLst>
              </a:tr>
              <a:tr h="657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實習學生滿意度問卷 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期末考前須填寫完成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259411"/>
                  </a:ext>
                </a:extLst>
              </a:tr>
              <a:tr h="70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校外實習日誌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依各系規範，非必填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37995"/>
                  </a:ext>
                </a:extLst>
              </a:tr>
              <a:tr h="40954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實習輔導訪視表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-1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861582"/>
                  </a:ext>
                </a:extLst>
              </a:tr>
              <a:tr h="40954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實習輔導訪視表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-2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33072"/>
                  </a:ext>
                </a:extLst>
              </a:tr>
              <a:tr h="70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轉換實習單位申請書 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非必填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140451"/>
                  </a:ext>
                </a:extLst>
              </a:tr>
              <a:tr h="706888">
                <a:tc>
                  <a:txBody>
                    <a:bodyPr/>
                    <a:lstStyle/>
                    <a:p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終止實習申請書 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非必填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543583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5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電子化表單</a:t>
            </a:r>
            <a:r>
              <a:rPr lang="en-US" altLang="zh-TW" dirty="0"/>
              <a:t>【</a:t>
            </a:r>
            <a:r>
              <a:rPr lang="zh-TW" altLang="en-US" dirty="0"/>
              <a:t>實習後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988C4DF-162C-9C63-AE82-01B352B26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55022"/>
              </p:ext>
            </p:extLst>
          </p:nvPr>
        </p:nvGraphicFramePr>
        <p:xfrm>
          <a:off x="2426094" y="1567962"/>
          <a:ext cx="6955297" cy="329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21">
                  <a:extLst>
                    <a:ext uri="{9D8B030D-6E8A-4147-A177-3AD203B41FA5}">
                      <a16:colId xmlns:a16="http://schemas.microsoft.com/office/drawing/2014/main" val="211306611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113898863"/>
                    </a:ext>
                  </a:extLst>
                </a:gridCol>
                <a:gridCol w="1068195">
                  <a:extLst>
                    <a:ext uri="{9D8B030D-6E8A-4147-A177-3AD203B41FA5}">
                      <a16:colId xmlns:a16="http://schemas.microsoft.com/office/drawing/2014/main" val="2040999400"/>
                    </a:ext>
                  </a:extLst>
                </a:gridCol>
                <a:gridCol w="1068195">
                  <a:extLst>
                    <a:ext uri="{9D8B030D-6E8A-4147-A177-3AD203B41FA5}">
                      <a16:colId xmlns:a16="http://schemas.microsoft.com/office/drawing/2014/main" val="4250785326"/>
                    </a:ext>
                  </a:extLst>
                </a:gridCol>
                <a:gridCol w="1098638">
                  <a:extLst>
                    <a:ext uri="{9D8B030D-6E8A-4147-A177-3AD203B41FA5}">
                      <a16:colId xmlns:a16="http://schemas.microsoft.com/office/drawing/2014/main" val="696142934"/>
                    </a:ext>
                  </a:extLst>
                </a:gridCol>
              </a:tblGrid>
              <a:tr h="4857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實習後表單填寫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教師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系辦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73189"/>
                  </a:ext>
                </a:extLst>
              </a:tr>
              <a:tr h="454585"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實習成績考核表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90095"/>
                  </a:ext>
                </a:extLst>
              </a:tr>
              <a:tr h="78462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實習機構滿意問卷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59411"/>
                  </a:ext>
                </a:extLst>
              </a:tr>
              <a:tr h="78462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實習證明書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61582"/>
                  </a:ext>
                </a:extLst>
              </a:tr>
              <a:tr h="78462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實習機構實習成績考核表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33072"/>
                  </a:ext>
                </a:extLst>
              </a:tr>
            </a:tbl>
          </a:graphicData>
        </a:graphic>
      </p:graphicFrame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371600" y="5222631"/>
            <a:ext cx="9935308" cy="138039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媒合成功，請選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實習專區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，就可以看到電子化表單。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因表單眾多，後續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</a:t>
            </a:r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學生個別實習計畫</a:t>
            </a:r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為例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所有表單大原則：紅字皆為必填，拉到最末端會有簽名區。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9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257588"/>
            <a:ext cx="9601200" cy="1485900"/>
          </a:xfrm>
        </p:spPr>
        <p:txBody>
          <a:bodyPr/>
          <a:lstStyle/>
          <a:p>
            <a:r>
              <a:rPr lang="zh-TW" altLang="en-US" dirty="0"/>
              <a:t>媒合成功 </a:t>
            </a:r>
            <a:r>
              <a:rPr lang="en-US" altLang="zh-TW" dirty="0"/>
              <a:t>:</a:t>
            </a:r>
            <a:r>
              <a:rPr lang="zh-TW" altLang="en-US" dirty="0"/>
              <a:t> 學生介面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5942" t="12563" r="3840" b="6278"/>
          <a:stretch/>
        </p:blipFill>
        <p:spPr>
          <a:xfrm>
            <a:off x="988771" y="1118025"/>
            <a:ext cx="9652031" cy="549302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0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2"/>
          <a:srcRect l="30871" t="75359" r="31221" b="8425"/>
          <a:stretch/>
        </p:blipFill>
        <p:spPr>
          <a:xfrm>
            <a:off x="8158505" y="4308401"/>
            <a:ext cx="3632990" cy="87416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/>
          <a:srcRect l="32655" t="41275" r="32544" b="32762"/>
          <a:stretch/>
        </p:blipFill>
        <p:spPr>
          <a:xfrm>
            <a:off x="8201456" y="2623803"/>
            <a:ext cx="3547088" cy="1488559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95555" y="422694"/>
            <a:ext cx="10437962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媒合成功 </a:t>
            </a:r>
            <a:r>
              <a:rPr lang="en-US" altLang="zh-TW" dirty="0"/>
              <a:t>4.</a:t>
            </a:r>
            <a:r>
              <a:rPr lang="zh-TW" altLang="en-US" dirty="0"/>
              <a:t>學生介面：學生個別實習計畫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19411" t="13984" r="20499" b="7405"/>
          <a:stretch/>
        </p:blipFill>
        <p:spPr>
          <a:xfrm>
            <a:off x="776284" y="1165643"/>
            <a:ext cx="7348833" cy="540768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31158" t="66074" r="31058" b="7429"/>
          <a:stretch/>
        </p:blipFill>
        <p:spPr>
          <a:xfrm>
            <a:off x="8215960" y="1137903"/>
            <a:ext cx="3518080" cy="13877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15960" y="1655437"/>
            <a:ext cx="1174500" cy="542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95842" y="2756869"/>
            <a:ext cx="4509715" cy="13814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15958" y="2962915"/>
            <a:ext cx="3532586" cy="1175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62392" y="2756870"/>
            <a:ext cx="486152" cy="202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00644" y="2934772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</a:p>
        </p:txBody>
      </p:sp>
      <p:sp>
        <p:nvSpPr>
          <p:cNvPr id="17" name="矩形 16"/>
          <p:cNvSpPr/>
          <p:nvPr/>
        </p:nvSpPr>
        <p:spPr>
          <a:xfrm>
            <a:off x="1863018" y="2704768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</a:p>
        </p:txBody>
      </p:sp>
      <p:sp>
        <p:nvSpPr>
          <p:cNvPr id="18" name="矩形 17"/>
          <p:cNvSpPr/>
          <p:nvPr/>
        </p:nvSpPr>
        <p:spPr>
          <a:xfrm>
            <a:off x="8215958" y="1291481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</a:p>
        </p:txBody>
      </p:sp>
      <p:sp>
        <p:nvSpPr>
          <p:cNvPr id="19" name="矩形 18"/>
          <p:cNvSpPr/>
          <p:nvPr/>
        </p:nvSpPr>
        <p:spPr>
          <a:xfrm>
            <a:off x="8464505" y="3543613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</a:p>
        </p:txBody>
      </p:sp>
      <p:sp>
        <p:nvSpPr>
          <p:cNvPr id="20" name="矩形 19"/>
          <p:cNvSpPr/>
          <p:nvPr/>
        </p:nvSpPr>
        <p:spPr>
          <a:xfrm>
            <a:off x="10871439" y="2598959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</a:t>
            </a:r>
          </a:p>
        </p:txBody>
      </p:sp>
      <p:sp>
        <p:nvSpPr>
          <p:cNvPr id="21" name="矩形 20"/>
          <p:cNvSpPr/>
          <p:nvPr/>
        </p:nvSpPr>
        <p:spPr>
          <a:xfrm>
            <a:off x="7642325" y="2959666"/>
            <a:ext cx="352824" cy="2904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87467" y="4937848"/>
            <a:ext cx="752695" cy="2194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8099" y="4838779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221681" y="5359473"/>
            <a:ext cx="3919971" cy="1096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紅字為需要填寫的區域。</a:t>
            </a:r>
            <a:endParaRPr lang="en-US" altLang="zh-TW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填寫完成拉到最下方，點擊後簽名即可送出。</a:t>
            </a:r>
            <a:endParaRPr lang="en-US" altLang="zh-TW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485899"/>
            <a:ext cx="10119946" cy="4756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Q1</a:t>
            </a:r>
            <a:r>
              <a:rPr lang="zh-TW" altLang="en-US" sz="2200" dirty="0"/>
              <a:t>：學生：我在外面有看到實習機會，我很有興趣，我可以去嗎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：請先與系上確認該實習機會是否符合實習課程目標，如不符合系上實習課程目標，學校無法作為媒介。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Q2</a:t>
            </a:r>
            <a:r>
              <a:rPr lang="zh-TW" altLang="en-US" sz="2200" dirty="0"/>
              <a:t>：承上題，學生：已跟系辦和實習輔導老師確認有符合系上實習課程目標，接下來我該怎麼做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：註冊並登入</a:t>
            </a:r>
            <a:r>
              <a:rPr lang="en-US" altLang="zh-TW" sz="2200" dirty="0"/>
              <a:t>DIAC</a:t>
            </a:r>
            <a:r>
              <a:rPr lang="zh-TW" altLang="en-US" sz="2200" dirty="0"/>
              <a:t>實習歷程電子化平台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P.3)</a:t>
            </a:r>
            <a:r>
              <a:rPr lang="zh-TW" altLang="en-US" sz="2200" dirty="0"/>
              <a:t>→請通知企業註冊</a:t>
            </a:r>
            <a:r>
              <a:rPr lang="en-US" altLang="zh-TW" sz="2200" dirty="0"/>
              <a:t>(</a:t>
            </a:r>
            <a:r>
              <a:rPr lang="zh-TW" altLang="en-US" sz="2200" dirty="0"/>
              <a:t>參考企業註冊</a:t>
            </a:r>
            <a:r>
              <a:rPr lang="en-US" altLang="zh-TW" sz="2200" dirty="0"/>
              <a:t>SOP</a:t>
            </a:r>
            <a:r>
              <a:rPr lang="zh-TW" altLang="en-US" sz="2200" dirty="0"/>
              <a:t>進行註冊及登入刊登職缺</a:t>
            </a:r>
            <a:r>
              <a:rPr lang="en-US" altLang="zh-TW" sz="2200" dirty="0"/>
              <a:t>) +</a:t>
            </a:r>
            <a:r>
              <a:rPr lang="zh-TW" altLang="en-US" sz="2200" dirty="0"/>
              <a:t>學生新增履歷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P.9)</a:t>
            </a:r>
            <a:r>
              <a:rPr lang="zh-TW" altLang="en-US" sz="2200" dirty="0"/>
              <a:t> →媒合階段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 10-P.12)</a:t>
            </a:r>
            <a:r>
              <a:rPr lang="zh-TW" altLang="en-US" sz="2200" dirty="0"/>
              <a:t> →媒合成功，進入實習專區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P.13-P.17)</a:t>
            </a:r>
            <a:r>
              <a:rPr lang="zh-TW" altLang="en-US" sz="2200" dirty="0"/>
              <a:t>。</a:t>
            </a:r>
            <a:endParaRPr lang="en-US" altLang="zh-TW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485899"/>
            <a:ext cx="10119946" cy="4580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Q3</a:t>
            </a:r>
            <a:r>
              <a:rPr lang="zh-TW" altLang="en-US" sz="2200" dirty="0"/>
              <a:t>：承上題，學生：之前有參加企業的實習職缺說明會，當場就有面試環節，企業有說已錄取我，那我還要再到</a:t>
            </a:r>
            <a:r>
              <a:rPr lang="en-US" altLang="zh-TW" sz="2200" dirty="0"/>
              <a:t>DIAC</a:t>
            </a:r>
            <a:r>
              <a:rPr lang="zh-TW" altLang="en-US" sz="2200" dirty="0"/>
              <a:t>實習歷程電子化平台進行媒合嗎</a:t>
            </a:r>
            <a:r>
              <a:rPr lang="en-US" altLang="zh-TW" sz="2200" dirty="0"/>
              <a:t>?</a:t>
            </a:r>
            <a:r>
              <a:rPr lang="zh-TW" altLang="en-US" sz="2200" dirty="0"/>
              <a:t>這樣有點麻煩。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：對，需要到</a:t>
            </a:r>
            <a:r>
              <a:rPr lang="en-US" altLang="zh-TW" sz="2200" dirty="0"/>
              <a:t>DIAC</a:t>
            </a:r>
            <a:r>
              <a:rPr lang="zh-TW" altLang="en-US" sz="2200" dirty="0"/>
              <a:t>實習歷程電子化平台進行媒合，因為這樣才能進到實習專區，系統會生成一系列的電子表單，雖然校外實習合約書還是要印出來用印大小章，但其它如：學生個別實習計畫、家長同意書、校外實習心得報告</a:t>
            </a:r>
            <a:r>
              <a:rPr lang="en-US" altLang="zh-TW" sz="2200" dirty="0"/>
              <a:t>…</a:t>
            </a:r>
            <a:r>
              <a:rPr lang="zh-TW" altLang="en-US" sz="2200" dirty="0"/>
              <a:t>等文件就不用印出紙本，只要透過網路就可以完成。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Q4</a:t>
            </a:r>
            <a:r>
              <a:rPr lang="zh-TW" altLang="en-US" sz="2200" dirty="0"/>
              <a:t>：學生：我已經成年了，還要簽家長同意書嗎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：實習期間或長或短，建議還是讓家人知道你即將在外體驗正式的職場生活。表單很人性化，只要點 新增→輸入姓名、系所、年級、班級→送出→點分享連結，就可以貼到例如</a:t>
            </a:r>
            <a:r>
              <a:rPr lang="en-US" altLang="zh-TW" sz="2200" dirty="0"/>
              <a:t>LINE</a:t>
            </a:r>
            <a:r>
              <a:rPr lang="zh-TW" altLang="en-US" sz="2200" dirty="0"/>
              <a:t>等軟體，請家人簽上大名囉。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2291182995"/>
              </p:ext>
            </p:extLst>
          </p:nvPr>
        </p:nvGraphicFramePr>
        <p:xfrm>
          <a:off x="2031999" y="363894"/>
          <a:ext cx="8810171" cy="633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副標題 2"/>
          <p:cNvSpPr txBox="1">
            <a:spLocks/>
          </p:cNvSpPr>
          <p:nvPr/>
        </p:nvSpPr>
        <p:spPr>
          <a:xfrm>
            <a:off x="1026533" y="2466421"/>
            <a:ext cx="1197508" cy="21307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目</a:t>
            </a:r>
            <a:endParaRPr lang="en-US" altLang="zh-TW" sz="6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錄</a:t>
            </a: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2408615" y="1070560"/>
            <a:ext cx="1342291" cy="407895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P2-P8</a:t>
            </a: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2654278" y="2557210"/>
            <a:ext cx="1427220" cy="362362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P9-P12</a:t>
            </a:r>
          </a:p>
        </p:txBody>
      </p:sp>
      <p:sp>
        <p:nvSpPr>
          <p:cNvPr id="20" name="副標題 2"/>
          <p:cNvSpPr txBox="1">
            <a:spLocks/>
          </p:cNvSpPr>
          <p:nvPr/>
        </p:nvSpPr>
        <p:spPr>
          <a:xfrm>
            <a:off x="2654278" y="4044375"/>
            <a:ext cx="1628473" cy="362362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P13-P17</a:t>
            </a:r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2263530" y="5531540"/>
            <a:ext cx="1632460" cy="362362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P18-P21</a:t>
            </a:r>
          </a:p>
        </p:txBody>
      </p:sp>
    </p:spTree>
    <p:extLst>
      <p:ext uri="{BB962C8B-B14F-4D97-AF65-F5344CB8AC3E}">
        <p14:creationId xmlns:p14="http://schemas.microsoft.com/office/powerpoint/2010/main" val="90085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485899"/>
            <a:ext cx="9601200" cy="4580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200" dirty="0"/>
              <a:t>Q5</a:t>
            </a:r>
            <a:r>
              <a:rPr lang="zh-TW" altLang="en-US" sz="2200" dirty="0"/>
              <a:t>：企業：我有申請刊登職缺，那我有刊登成功嗎</a:t>
            </a:r>
            <a:r>
              <a:rPr lang="en-US" altLang="zh-TW" sz="2200" dirty="0"/>
              <a:t>?</a:t>
            </a:r>
            <a:r>
              <a:rPr lang="zh-TW" altLang="en-US" sz="2200" dirty="0"/>
              <a:t>學生有來投遞履歷嗎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：職缺審核結果、學生投遞職缺、學生接受</a:t>
            </a:r>
            <a:r>
              <a:rPr lang="en-US" altLang="zh-TW" sz="2200" dirty="0"/>
              <a:t>/</a:t>
            </a:r>
            <a:r>
              <a:rPr lang="zh-TW" altLang="en-US" sz="2200" dirty="0"/>
              <a:t>拒絕面試邀約、學生拒絕錄取，系統都會自動發送信件至您註冊提供的帳號，或是也可以進系統看進度。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Q6</a:t>
            </a:r>
            <a:r>
              <a:rPr lang="zh-TW" altLang="en-US" sz="2200" dirty="0"/>
              <a:t>：學生：企業說他們有刊登職缺在系統上，但我找不到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：請先確認有無打錯字或異體字，例如： 臺灣</a:t>
            </a:r>
            <a:r>
              <a:rPr lang="en-US" altLang="zh-TW" sz="2200" dirty="0"/>
              <a:t>or</a:t>
            </a:r>
            <a:r>
              <a:rPr lang="zh-TW" altLang="en-US" sz="2200" dirty="0"/>
              <a:t>台灣；或是企業原申請的刊登期間是否已過期，如已過期，需請企業重新刊登職缺。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Q7</a:t>
            </a:r>
            <a:r>
              <a:rPr lang="zh-TW" altLang="en-US" sz="2200" dirty="0"/>
              <a:t>：媒合階段卡很久了，學生</a:t>
            </a:r>
            <a:r>
              <a:rPr lang="en-US" altLang="zh-TW" sz="2200" dirty="0"/>
              <a:t>/</a:t>
            </a:r>
            <a:r>
              <a:rPr lang="zh-TW" altLang="en-US" sz="2200" dirty="0"/>
              <a:t>企業：要怎麼聯繫對方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：學生：點擊企業名稱，可以看到企業註冊人聯絡方式；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           企業：進入媒合階段後，點擊學生名字，就可以看到學生聯絡資料。</a:t>
            </a:r>
            <a:endParaRPr lang="en-US" altLang="zh-TW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80408"/>
            <a:ext cx="9601200" cy="1485900"/>
          </a:xfrm>
        </p:spPr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782681"/>
            <a:ext cx="9601200" cy="5969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Q8</a:t>
            </a:r>
            <a:r>
              <a:rPr lang="zh-TW" altLang="en-US" sz="2200" dirty="0"/>
              <a:t>：系辦：教育部要求為學生把關實習企業，所以要透過實習機構查詢系統查詢企業是否違規，並且將查詢結果截圖留存。但目前只有企業申請刊登職缺後，我們審核通過時系統會要求上傳查詢截圖，那後續學生媒合成功的截圖要存在哪裡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：如有順利媒合成功，送交</a:t>
            </a:r>
            <a:r>
              <a:rPr lang="zh-TW" altLang="en-US" sz="2200" dirty="0">
                <a:solidFill>
                  <a:schemeClr val="accent6"/>
                </a:solidFill>
              </a:rPr>
              <a:t>校外實習合約書</a:t>
            </a:r>
            <a:r>
              <a:rPr lang="zh-TW" altLang="en-US" sz="2200" dirty="0"/>
              <a:t>用印大小章時，除原本檢附的</a:t>
            </a:r>
            <a:r>
              <a:rPr lang="zh-TW" altLang="en-US" sz="2200" dirty="0">
                <a:solidFill>
                  <a:schemeClr val="accent6"/>
                </a:solidFill>
              </a:rPr>
              <a:t>用印申請單</a:t>
            </a:r>
            <a:r>
              <a:rPr lang="zh-TW" altLang="en-US" sz="2200" dirty="0"/>
              <a:t>，請再檢附</a:t>
            </a:r>
            <a:r>
              <a:rPr lang="zh-TW" altLang="en-US" sz="2200" dirty="0">
                <a:solidFill>
                  <a:schemeClr val="accent6"/>
                </a:solidFill>
              </a:rPr>
              <a:t>查詢截圖</a:t>
            </a:r>
            <a:r>
              <a:rPr lang="en-US" altLang="zh-TW" sz="2200" dirty="0">
                <a:solidFill>
                  <a:schemeClr val="accent6"/>
                </a:solidFill>
              </a:rPr>
              <a:t>(</a:t>
            </a:r>
            <a:r>
              <a:rPr lang="zh-TW" altLang="en-US" sz="2200" dirty="0">
                <a:solidFill>
                  <a:schemeClr val="accent6"/>
                </a:solidFill>
              </a:rPr>
              <a:t>必須截至右下方查詢日期，如下圖</a:t>
            </a:r>
            <a:r>
              <a:rPr lang="en-US" altLang="zh-TW" sz="2200" dirty="0">
                <a:solidFill>
                  <a:schemeClr val="accent6"/>
                </a:solidFill>
              </a:rPr>
              <a:t>)</a:t>
            </a:r>
            <a:r>
              <a:rPr lang="zh-TW" altLang="en-US" sz="2200" dirty="0"/>
              <a:t>。用印完成後，系辦可收到</a:t>
            </a:r>
            <a:r>
              <a:rPr lang="en-US" altLang="zh-TW" sz="2200" dirty="0"/>
              <a:t>							</a:t>
            </a:r>
            <a:r>
              <a:rPr lang="zh-TW" altLang="en-US" sz="2200" dirty="0"/>
              <a:t>              </a:t>
            </a:r>
            <a:r>
              <a:rPr lang="zh-TW" altLang="en-US" sz="2200" dirty="0">
                <a:solidFill>
                  <a:srgbClr val="FF0000"/>
                </a:solidFill>
              </a:rPr>
              <a:t>用印完成的校外實習</a:t>
            </a:r>
            <a:r>
              <a:rPr lang="en-US" altLang="zh-TW" sz="2200" dirty="0">
                <a:solidFill>
                  <a:srgbClr val="FF0000"/>
                </a:solidFill>
              </a:rPr>
              <a:t>							</a:t>
            </a:r>
            <a:r>
              <a:rPr lang="zh-TW" altLang="en-US" sz="2200" dirty="0">
                <a:solidFill>
                  <a:srgbClr val="FF0000"/>
                </a:solidFill>
              </a:rPr>
              <a:t>              合約書及查詢截圖，</a:t>
            </a:r>
            <a:r>
              <a:rPr lang="en-US" altLang="zh-TW" sz="2200" dirty="0">
                <a:solidFill>
                  <a:srgbClr val="FF0000"/>
                </a:solidFill>
              </a:rPr>
              <a:t>							</a:t>
            </a:r>
            <a:r>
              <a:rPr lang="zh-TW" altLang="en-US" sz="2200" dirty="0">
                <a:solidFill>
                  <a:srgbClr val="FF0000"/>
                </a:solidFill>
              </a:rPr>
              <a:t>              再掃描成電子檔存放</a:t>
            </a:r>
            <a:r>
              <a:rPr lang="en-US" altLang="zh-TW" sz="2200" dirty="0">
                <a:solidFill>
                  <a:srgbClr val="FF0000"/>
                </a:solidFill>
              </a:rPr>
              <a:t>							</a:t>
            </a:r>
            <a:r>
              <a:rPr lang="zh-TW" altLang="en-US" sz="2200" dirty="0">
                <a:solidFill>
                  <a:srgbClr val="FF0000"/>
                </a:solidFill>
              </a:rPr>
              <a:t>              至系統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>
                <a:solidFill>
                  <a:srgbClr val="00B050"/>
                </a:solidFill>
              </a:rPr>
              <a:t>※</a:t>
            </a:r>
            <a:r>
              <a:rPr lang="zh-TW" altLang="en-US" sz="2200" dirty="0">
                <a:solidFill>
                  <a:srgbClr val="00B050"/>
                </a:solidFill>
              </a:rPr>
              <a:t>如查詢結果如紅燈但</a:t>
            </a:r>
            <a:r>
              <a:rPr lang="en-US" altLang="zh-TW" sz="2200" dirty="0">
                <a:solidFill>
                  <a:srgbClr val="00B050"/>
                </a:solidFill>
              </a:rPr>
              <a:t>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 實習非同場址</a:t>
            </a:r>
            <a:r>
              <a:rPr lang="en-US" altLang="zh-TW" sz="2200" dirty="0">
                <a:solidFill>
                  <a:srgbClr val="00B050"/>
                </a:solidFill>
              </a:rPr>
              <a:t>(</a:t>
            </a:r>
            <a:r>
              <a:rPr lang="zh-TW" altLang="en-US" sz="2200" dirty="0">
                <a:solidFill>
                  <a:srgbClr val="00B050"/>
                </a:solidFill>
              </a:rPr>
              <a:t>參考系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 承辦註冊</a:t>
            </a:r>
            <a:r>
              <a:rPr lang="en-US" altLang="zh-TW" sz="2200" dirty="0">
                <a:solidFill>
                  <a:srgbClr val="00B050"/>
                </a:solidFill>
              </a:rPr>
              <a:t>SOP</a:t>
            </a:r>
            <a:r>
              <a:rPr lang="zh-TW" altLang="en-US" sz="2200" dirty="0">
                <a:solidFill>
                  <a:srgbClr val="00B050"/>
                </a:solidFill>
              </a:rPr>
              <a:t>進行註冊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及職缺審查</a:t>
            </a:r>
            <a:r>
              <a:rPr lang="en-US" altLang="zh-TW" sz="2200" dirty="0">
                <a:solidFill>
                  <a:srgbClr val="00B050"/>
                </a:solidFill>
              </a:rPr>
              <a:t>) </a:t>
            </a:r>
            <a:r>
              <a:rPr lang="zh-TW" altLang="en-US" sz="2200" dirty="0">
                <a:solidFill>
                  <a:srgbClr val="00B050"/>
                </a:solidFill>
              </a:rPr>
              <a:t>，申請用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印時請檢附企業切結書</a:t>
            </a:r>
            <a:r>
              <a:rPr lang="en-US" altLang="zh-TW" sz="2200" dirty="0">
                <a:solidFill>
                  <a:srgbClr val="00B050"/>
                </a:solidFill>
              </a:rPr>
              <a:t>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 ，也要一起掃至系統。</a:t>
            </a:r>
            <a:endParaRPr lang="en-US" altLang="zh-TW" sz="2200" dirty="0">
              <a:solidFill>
                <a:srgbClr val="00B05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418" t="12148" r="583"/>
          <a:stretch/>
        </p:blipFill>
        <p:spPr>
          <a:xfrm>
            <a:off x="4419600" y="2896037"/>
            <a:ext cx="6486779" cy="39092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55115" y="6550269"/>
            <a:ext cx="615462" cy="3077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7979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4386" y="2523393"/>
            <a:ext cx="7308004" cy="1556720"/>
          </a:xfrm>
        </p:spPr>
        <p:txBody>
          <a:bodyPr/>
          <a:lstStyle/>
          <a:p>
            <a:r>
              <a:rPr lang="zh-TW" altLang="en-US" sz="4400" dirty="0"/>
              <a:t>如有操作疑問或使用異常，歡迎洽詢實習組，謝謝大家。</a:t>
            </a:r>
            <a:endParaRPr lang="en-US" altLang="zh-TW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23" y="3840587"/>
            <a:ext cx="1803154" cy="20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 Rounded MT Bold" panose="020F0704030504030204" pitchFamily="34" charset="0"/>
              </a:rPr>
              <a:t>為什麼要改成線上平台</a:t>
            </a:r>
            <a:r>
              <a:rPr lang="en-US" altLang="zh-TW" dirty="0">
                <a:latin typeface="Arial Rounded MT Bold" panose="020F0704030504030204" pitchFamily="34" charset="0"/>
              </a:rPr>
              <a:t>?</a:t>
            </a:r>
            <a:r>
              <a:rPr lang="zh-TW" altLang="en-US" dirty="0">
                <a:latin typeface="Arial Rounded MT Bold" panose="020F0704030504030204" pitchFamily="34" charset="0"/>
              </a:rPr>
              <a:t>如何使用</a:t>
            </a:r>
            <a:r>
              <a:rPr lang="en-US" altLang="zh-TW" dirty="0">
                <a:latin typeface="Arial Rounded MT Bold" panose="020F0704030504030204" pitchFamily="34" charset="0"/>
              </a:rPr>
              <a:t>?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679330"/>
            <a:ext cx="9601200" cy="4607169"/>
          </a:xfrm>
        </p:spPr>
        <p:txBody>
          <a:bodyPr/>
          <a:lstStyle/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因應無紙化電子化趨勢，將傳統紙本文件轉為電子文件，以減少紙張使用，也能降低紙本保存風險，達成環保、節約成本與提升效率。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後續將分別說明前台、後台差異與操作方式。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00974"/>
              </p:ext>
            </p:extLst>
          </p:nvPr>
        </p:nvGraphicFramePr>
        <p:xfrm>
          <a:off x="1455127" y="3982914"/>
          <a:ext cx="9434146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0464">
                  <a:extLst>
                    <a:ext uri="{9D8B030D-6E8A-4147-A177-3AD203B41FA5}">
                      <a16:colId xmlns:a16="http://schemas.microsoft.com/office/drawing/2014/main" val="891843469"/>
                    </a:ext>
                  </a:extLst>
                </a:gridCol>
                <a:gridCol w="3208732">
                  <a:extLst>
                    <a:ext uri="{9D8B030D-6E8A-4147-A177-3AD203B41FA5}">
                      <a16:colId xmlns:a16="http://schemas.microsoft.com/office/drawing/2014/main" val="4178342656"/>
                    </a:ext>
                  </a:extLst>
                </a:gridCol>
                <a:gridCol w="1433146">
                  <a:extLst>
                    <a:ext uri="{9D8B030D-6E8A-4147-A177-3AD203B41FA5}">
                      <a16:colId xmlns:a16="http://schemas.microsoft.com/office/drawing/2014/main" val="3321092450"/>
                    </a:ext>
                  </a:extLst>
                </a:gridCol>
                <a:gridCol w="3881804">
                  <a:extLst>
                    <a:ext uri="{9D8B030D-6E8A-4147-A177-3AD203B41FA5}">
                      <a16:colId xmlns:a16="http://schemas.microsoft.com/office/drawing/2014/main" val="213410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登入網址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登入時機點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誰會使用</a:t>
                      </a:r>
                      <a:r>
                        <a:rPr lang="en-US" altLang="zh-TW" dirty="0"/>
                        <a:t>?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44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前台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hlinkClick r:id="rId2"/>
                        </a:rPr>
                        <a:t>https:</a:t>
                      </a:r>
                      <a:r>
                        <a:rPr lang="en-US" altLang="zh-TW" dirty="0">
                          <a:hlinkClick r:id="rId3"/>
                        </a:rPr>
                        <a:t>//diac.nfu.edu.tw/</a:t>
                      </a:r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註冊、登入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學生、實習輔導教師、實習企業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07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註冊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系承辦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81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後台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hlinkClick r:id="rId2"/>
                        </a:rPr>
                        <a:t>https://diacadmin.nfu.edu.tw/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登入</a:t>
                      </a:r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系承辦</a:t>
                      </a:r>
                      <a:endParaRPr lang="en-US" altLang="zh-TW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請切換至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PCSD-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實習歷程電子化系統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462663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480971"/>
            <a:ext cx="9601196" cy="1303867"/>
          </a:xfrm>
        </p:spPr>
        <p:txBody>
          <a:bodyPr/>
          <a:lstStyle/>
          <a:p>
            <a:r>
              <a:rPr lang="zh-TW" altLang="en-US" dirty="0">
                <a:latin typeface="Arial Rounded MT Bold" panose="020F0704030504030204" pitchFamily="34" charset="0"/>
              </a:rPr>
              <a:t>實習歷程電子化</a:t>
            </a:r>
            <a:r>
              <a:rPr lang="en-US" altLang="zh-TW" dirty="0">
                <a:latin typeface="Arial Rounded MT Bold" panose="020F0704030504030204" pitchFamily="34" charset="0"/>
              </a:rPr>
              <a:t>(</a:t>
            </a:r>
            <a:r>
              <a:rPr lang="zh-TW" altLang="en-US" dirty="0">
                <a:latin typeface="Arial Rounded MT Bold" panose="020F0704030504030204" pitchFamily="34" charset="0"/>
              </a:rPr>
              <a:t>前台</a:t>
            </a:r>
            <a:r>
              <a:rPr lang="en-US" altLang="zh-TW" dirty="0">
                <a:latin typeface="Arial Rounded MT Bold" panose="020F0704030504030204" pitchFamily="34" charset="0"/>
              </a:rPr>
              <a:t>)</a:t>
            </a:r>
            <a:r>
              <a:rPr lang="zh-TW" altLang="en-US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88" y="1216432"/>
            <a:ext cx="9340414" cy="51945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72400" y="2461847"/>
            <a:ext cx="2031024" cy="3604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72400" y="1854527"/>
            <a:ext cx="2031024" cy="3604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84021" y="6069346"/>
            <a:ext cx="880945" cy="4608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772400" y="4458915"/>
            <a:ext cx="4006004" cy="1610431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咖色框：註冊及登入</a:t>
            </a:r>
            <a:r>
              <a:rPr lang="en-US" altLang="zh-TW" dirty="0">
                <a:hlinkClick r:id="rId3"/>
              </a:rPr>
              <a:t>https:</a:t>
            </a:r>
            <a:r>
              <a:rPr lang="en-US" altLang="zh-TW" dirty="0">
                <a:hlinkClick r:id="rId4"/>
              </a:rPr>
              <a:t>//diac.nfu.edu.tw/</a:t>
            </a:r>
            <a:endParaRPr lang="en-US" altLang="zh-TW" dirty="0"/>
          </a:p>
          <a:p>
            <a:r>
              <a:rPr lang="zh-TW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橘色框：實習組不定期會刊登校外實習相關資訊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1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前台：會員註冊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7" y="1428750"/>
            <a:ext cx="7608293" cy="5112727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8436830" y="2288944"/>
            <a:ext cx="3614273" cy="3392338"/>
          </a:xfrm>
        </p:spPr>
        <p:txBody>
          <a:bodyPr>
            <a:noAutofit/>
          </a:bodyPr>
          <a:lstStyle/>
          <a:p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系統會預設學生身分，可自行點選適當身分，系統會跳出確認視窗，請選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變更身分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2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系統會帶出申請內容，填寫後記得勾選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我同意接受 數位產學媒合平台 個資使用協議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，才能順利送出申請。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會員註冊審核</a:t>
            </a:r>
            <a:r>
              <a:rPr lang="en-US" altLang="zh-TW" dirty="0"/>
              <a:t>:</a:t>
            </a:r>
            <a:r>
              <a:rPr lang="zh-TW" altLang="en-US" dirty="0"/>
              <a:t>無論是否通過審核，申請帳號都會收到通知信。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92"/>
          <a:stretch/>
        </p:blipFill>
        <p:spPr>
          <a:xfrm>
            <a:off x="900369" y="2171700"/>
            <a:ext cx="8190877" cy="4228087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7573646" y="2726393"/>
            <a:ext cx="3717985" cy="264231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實習相關申請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學生、教職員、廠商，由實習組進行審核。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全職工作相關申請：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教職員、廠商、校友，由產學合作及服務處進行審核。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前台：學生、教師、廠商登入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84" y="1565031"/>
            <a:ext cx="9432590" cy="4712676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763774" y="4019909"/>
            <a:ext cx="3950898" cy="2145281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前台可登入身分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在校學生、教師、廠商、校友。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系統會預設學生身分，可自行更換適當身分。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1015" y="4133794"/>
            <a:ext cx="2555632" cy="4294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9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媒合架構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圖片 2" descr="一張含有 文字, 便利貼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32F109BF-E06A-3FDE-7751-D63EF86E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161" y="339969"/>
            <a:ext cx="10881947" cy="1485900"/>
          </a:xfrm>
        </p:spPr>
        <p:txBody>
          <a:bodyPr>
            <a:normAutofit/>
          </a:bodyPr>
          <a:lstStyle/>
          <a:p>
            <a:r>
              <a:rPr lang="zh-TW" altLang="en-US" dirty="0"/>
              <a:t>如何開始呢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zh-TW" altLang="en-US" dirty="0"/>
              <a:t>需先新增履歷，才能投遞履歷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1" y="1743807"/>
            <a:ext cx="7254897" cy="49911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2162" y="4642337"/>
            <a:ext cx="1368669" cy="26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31981" y="6394937"/>
            <a:ext cx="1368669" cy="26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137058" y="4020363"/>
            <a:ext cx="3930361" cy="1507718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學生登入系統後， 請選左側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履歷管理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，輸入資料後，選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新增履歷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711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1998</TotalTime>
  <Words>1608</Words>
  <Application>Microsoft Office PowerPoint</Application>
  <PresentationFormat>寬螢幕</PresentationFormat>
  <Paragraphs>183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微軟正黑體</vt:lpstr>
      <vt:lpstr>新細明體</vt:lpstr>
      <vt:lpstr>Arial</vt:lpstr>
      <vt:lpstr>Arial Rounded MT Bold</vt:lpstr>
      <vt:lpstr>Calibri</vt:lpstr>
      <vt:lpstr>Franklin Gothic Book</vt:lpstr>
      <vt:lpstr>Times New Roman</vt:lpstr>
      <vt:lpstr>Crop</vt:lpstr>
      <vt:lpstr>DIAC實習歷程電子化</vt:lpstr>
      <vt:lpstr>PowerPoint 簡報</vt:lpstr>
      <vt:lpstr>為什麼要改成線上平台?如何使用?</vt:lpstr>
      <vt:lpstr>實習歷程電子化(前台) </vt:lpstr>
      <vt:lpstr>前台：會員註冊</vt:lpstr>
      <vt:lpstr>會員註冊審核:無論是否通過審核，申請帳號都會收到通知信。</vt:lpstr>
      <vt:lpstr>前台：學生、教師、廠商登入</vt:lpstr>
      <vt:lpstr>媒合架構</vt:lpstr>
      <vt:lpstr>如何開始呢?  需先新增履歷，才能投遞履歷</vt:lpstr>
      <vt:lpstr>如何開始呢?  1.可主動投遞履歷  2.選擇(刊登中)，企業就能看到學生履歷</vt:lpstr>
      <vt:lpstr>媒合階段 :【學生】主動投遞履歷</vt:lpstr>
      <vt:lpstr>媒合階段 : 學生收到面試邀約or收到錄取通知</vt:lpstr>
      <vt:lpstr>電子化表單【實習前】</vt:lpstr>
      <vt:lpstr>電子化表單【實習中】</vt:lpstr>
      <vt:lpstr>電子化表單【實習後】</vt:lpstr>
      <vt:lpstr>媒合成功 : 學生介面</vt:lpstr>
      <vt:lpstr>PowerPoint 簡報</vt:lpstr>
      <vt:lpstr>Q&amp;A</vt:lpstr>
      <vt:lpstr>Q&amp;A</vt:lpstr>
      <vt:lpstr>Q&amp;A</vt:lpstr>
      <vt:lpstr>Q&amp;A</vt:lpstr>
      <vt:lpstr>如有操作疑問或使用異常，歡迎洽詢實習組，謝謝大家。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DIAC實習歷程電子化</dc:title>
  <dc:creator>user</dc:creator>
  <cp:lastModifiedBy>user</cp:lastModifiedBy>
  <cp:revision>348</cp:revision>
  <cp:lastPrinted>2025-11-18T07:08:24Z</cp:lastPrinted>
  <dcterms:created xsi:type="dcterms:W3CDTF">2025-11-07T07:32:32Z</dcterms:created>
  <dcterms:modified xsi:type="dcterms:W3CDTF">2025-11-25T01:04:36Z</dcterms:modified>
</cp:coreProperties>
</file>